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32" r:id="rId2"/>
    <p:sldId id="276" r:id="rId3"/>
    <p:sldId id="341" r:id="rId4"/>
    <p:sldId id="302" r:id="rId5"/>
    <p:sldId id="304" r:id="rId6"/>
    <p:sldId id="305" r:id="rId7"/>
    <p:sldId id="306" r:id="rId8"/>
    <p:sldId id="307" r:id="rId9"/>
    <p:sldId id="308" r:id="rId10"/>
    <p:sldId id="317" r:id="rId11"/>
    <p:sldId id="331" r:id="rId12"/>
    <p:sldId id="309" r:id="rId13"/>
    <p:sldId id="311" r:id="rId14"/>
    <p:sldId id="320" r:id="rId15"/>
    <p:sldId id="319" r:id="rId16"/>
    <p:sldId id="322" r:id="rId17"/>
    <p:sldId id="324" r:id="rId18"/>
    <p:sldId id="333" r:id="rId19"/>
    <p:sldId id="342" r:id="rId20"/>
    <p:sldId id="334" r:id="rId21"/>
    <p:sldId id="335" r:id="rId22"/>
    <p:sldId id="336" r:id="rId23"/>
    <p:sldId id="337" r:id="rId24"/>
    <p:sldId id="338" r:id="rId25"/>
    <p:sldId id="339" r:id="rId26"/>
    <p:sldId id="340" r:id="rId27"/>
  </p:sldIdLst>
  <p:sldSz cx="9144000" cy="6858000" type="screen4x3"/>
  <p:notesSz cx="6807200" cy="99393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8" autoAdjust="0"/>
    <p:restoredTop sz="89077" autoAdjust="0"/>
  </p:normalViewPr>
  <p:slideViewPr>
    <p:cSldViewPr>
      <p:cViewPr varScale="1">
        <p:scale>
          <a:sx n="71" d="100"/>
          <a:sy n="71" d="100"/>
        </p:scale>
        <p:origin x="160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529" cy="497444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5082" y="0"/>
            <a:ext cx="2950529" cy="497444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14888676-099A-41D9-8157-306C6B730D12}" type="datetimeFigureOut">
              <a:rPr lang="it-IT" smtClean="0"/>
              <a:t>21/09/2016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40305"/>
            <a:ext cx="2950529" cy="497444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5082" y="9440305"/>
            <a:ext cx="2950529" cy="497444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6B0BB5B7-06A1-43B8-A65F-7EE1838A6B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95546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9468" cy="496331"/>
          </a:xfrm>
          <a:prstGeom prst="rect">
            <a:avLst/>
          </a:prstGeom>
        </p:spPr>
        <p:txBody>
          <a:bodyPr vert="horz" lIns="91687" tIns="45844" rIns="91687" bIns="4584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6142" y="1"/>
            <a:ext cx="2949468" cy="496331"/>
          </a:xfrm>
          <a:prstGeom prst="rect">
            <a:avLst/>
          </a:prstGeom>
        </p:spPr>
        <p:txBody>
          <a:bodyPr vert="horz" lIns="91687" tIns="45844" rIns="91687" bIns="4584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EA8B010-40DC-494B-9396-A30DE72D8CEA}" type="datetimeFigureOut">
              <a:rPr lang="it-IT"/>
              <a:pPr>
                <a:defRPr/>
              </a:pPr>
              <a:t>21/09/2016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87" tIns="45844" rIns="91687" bIns="45844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0405" y="4721505"/>
            <a:ext cx="5446397" cy="4471748"/>
          </a:xfrm>
          <a:prstGeom prst="rect">
            <a:avLst/>
          </a:prstGeom>
        </p:spPr>
        <p:txBody>
          <a:bodyPr vert="horz" lIns="91687" tIns="45844" rIns="91687" bIns="45844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4" y="9441418"/>
            <a:ext cx="2949468" cy="496331"/>
          </a:xfrm>
          <a:prstGeom prst="rect">
            <a:avLst/>
          </a:prstGeom>
        </p:spPr>
        <p:txBody>
          <a:bodyPr vert="horz" lIns="91687" tIns="45844" rIns="91687" bIns="4584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6142" y="9441418"/>
            <a:ext cx="2949468" cy="496331"/>
          </a:xfrm>
          <a:prstGeom prst="rect">
            <a:avLst/>
          </a:prstGeom>
        </p:spPr>
        <p:txBody>
          <a:bodyPr vert="horz" lIns="91687" tIns="45844" rIns="91687" bIns="4584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724354A-B1E1-4CBC-AEDF-5252FC5B646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23705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DF4B6F-AF64-4C0C-AA8B-AF3F64CC9258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20323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DF4B6F-AF64-4C0C-AA8B-AF3F64CC9258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52420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DF4B6F-AF64-4C0C-AA8B-AF3F64CC9258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6796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DF4B6F-AF64-4C0C-AA8B-AF3F64CC9258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39205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DF4B6F-AF64-4C0C-AA8B-AF3F64CC9258}" type="slidenum">
              <a:rPr lang="it-IT" smtClean="0"/>
              <a:pPr>
                <a:defRPr/>
              </a:pPr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98378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DF4B6F-AF64-4C0C-AA8B-AF3F64CC9258}" type="slidenum">
              <a:rPr lang="it-IT" smtClean="0"/>
              <a:pPr>
                <a:defRPr/>
              </a:pPr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29947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DF4B6F-AF64-4C0C-AA8B-AF3F64CC9258}" type="slidenum">
              <a:rPr lang="it-IT" smtClean="0"/>
              <a:pPr>
                <a:defRPr/>
              </a:pPr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72195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DF4B6F-AF64-4C0C-AA8B-AF3F64CC9258}" type="slidenum">
              <a:rPr lang="it-IT" smtClean="0"/>
              <a:pPr>
                <a:defRPr/>
              </a:pPr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0082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DF4B6F-AF64-4C0C-AA8B-AF3F64CC9258}" type="slidenum">
              <a:rPr lang="it-IT" smtClean="0"/>
              <a:pPr>
                <a:defRPr/>
              </a:pPr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03371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DF4B6F-AF64-4C0C-AA8B-AF3F64CC9258}" type="slidenum">
              <a:rPr lang="it-IT" smtClean="0"/>
              <a:pPr>
                <a:defRPr/>
              </a:pPr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20935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DF4B6F-AF64-4C0C-AA8B-AF3F64CC9258}" type="slidenum">
              <a:rPr lang="it-IT" smtClean="0"/>
              <a:pPr>
                <a:defRPr/>
              </a:pPr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9609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DF4B6F-AF64-4C0C-AA8B-AF3F64CC9258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79867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DF4B6F-AF64-4C0C-AA8B-AF3F64CC9258}" type="slidenum">
              <a:rPr lang="it-IT" smtClean="0"/>
              <a:pPr>
                <a:defRPr/>
              </a:pPr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23140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DF4B6F-AF64-4C0C-AA8B-AF3F64CC9258}" type="slidenum">
              <a:rPr lang="it-IT" smtClean="0"/>
              <a:pPr>
                <a:defRPr/>
              </a:pPr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10346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DF4B6F-AF64-4C0C-AA8B-AF3F64CC9258}" type="slidenum">
              <a:rPr lang="it-IT" smtClean="0"/>
              <a:pPr>
                <a:defRPr/>
              </a:pPr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31062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DF4B6F-AF64-4C0C-AA8B-AF3F64CC9258}" type="slidenum">
              <a:rPr lang="it-IT" smtClean="0"/>
              <a:pPr>
                <a:defRPr/>
              </a:pPr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47502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DF4B6F-AF64-4C0C-AA8B-AF3F64CC9258}" type="slidenum">
              <a:rPr lang="it-IT" smtClean="0"/>
              <a:pPr>
                <a:defRPr/>
              </a:pPr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47666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DF4B6F-AF64-4C0C-AA8B-AF3F64CC9258}" type="slidenum">
              <a:rPr lang="it-IT" smtClean="0"/>
              <a:pPr>
                <a:defRPr/>
              </a:pPr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2339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DF4B6F-AF64-4C0C-AA8B-AF3F64CC9258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5731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DF4B6F-AF64-4C0C-AA8B-AF3F64CC9258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1503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DF4B6F-AF64-4C0C-AA8B-AF3F64CC9258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8921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DF4B6F-AF64-4C0C-AA8B-AF3F64CC9258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2026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DF4B6F-AF64-4C0C-AA8B-AF3F64CC9258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63337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DF4B6F-AF64-4C0C-AA8B-AF3F64CC9258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4283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DF4B6F-AF64-4C0C-AA8B-AF3F64CC9258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5242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908CA-CFF7-43C3-93D0-6CBB300ADF56}" type="datetime1">
              <a:rPr lang="it-IT" smtClean="0"/>
              <a:t>21/09/2016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ACFEB-1853-495A-98E2-BF048EE88EE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F73B-B94F-41B4-80D7-37D3518A3845}" type="datetime1">
              <a:rPr lang="it-IT" smtClean="0"/>
              <a:t>21/09/2016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FC70C-0CF0-4154-A769-858606DB998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E1BC3-1E58-46C1-BBA6-9F07478E4E69}" type="datetime1">
              <a:rPr lang="it-IT" smtClean="0"/>
              <a:t>21/09/2016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780A6-2603-4885-9531-B8B7F355DD9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0DE7E-1589-4749-9EFB-26359BC9BD51}" type="datetime1">
              <a:rPr lang="it-IT" smtClean="0"/>
              <a:t>21/09/2016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277ED-CFB3-4DA7-B3B8-83C5047122B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78917-7D5C-4D90-8D8E-801FEB809850}" type="datetime1">
              <a:rPr lang="it-IT" smtClean="0"/>
              <a:t>21/09/2016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662CF-7615-41BF-954B-81368DDCF7A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1FEC1-C45E-4C4A-8D09-4714E9C6F16A}" type="datetime1">
              <a:rPr lang="it-IT" smtClean="0"/>
              <a:t>21/09/2016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E0AD4-4F95-4BB7-9AF6-DB108B00EE2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8B163-6AB6-40A1-8BB0-AD27B2ACACDF}" type="datetime1">
              <a:rPr lang="it-IT" smtClean="0"/>
              <a:t>21/09/2016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C2093-1C1A-4B34-AA63-760EA2CA37C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2644F-6D60-4C26-BA97-B02FB86FCF2D}" type="datetime1">
              <a:rPr lang="it-IT" smtClean="0"/>
              <a:t>21/09/2016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1522E-C602-4CD5-A2F1-C7DA4EAE5D1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EDB7B-2DEE-4905-913D-EFE8F2206D06}" type="datetime1">
              <a:rPr lang="it-IT" smtClean="0"/>
              <a:t>21/09/2016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A6FAF-0E7B-4975-A5CD-8B514A7A30F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87E6A-EA3D-4AF6-B45D-A24889849763}" type="datetime1">
              <a:rPr lang="it-IT" smtClean="0"/>
              <a:t>21/09/2016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75117-E527-4E96-BE0B-75B486DA597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B135F-BDD6-4160-BB9C-8D61A833E7EE}" type="datetime1">
              <a:rPr lang="it-IT" smtClean="0"/>
              <a:t>21/09/2016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1C4E7-7745-427E-83C8-673F6A6ADEC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CF929B-9A7F-4C22-92A5-16B47533EA39}" type="datetime1">
              <a:rPr lang="it-IT" smtClean="0"/>
              <a:t>21/09/2016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9F686B-C03A-4FA0-92D2-5BC7542AC43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l-link.gr/SELL/index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libereurope.eu/" TargetMode="External"/><Relationship Id="rId4" Type="http://schemas.openxmlformats.org/officeDocument/2006/relationships/hyperlink" Target="http://icolc.net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ui-risorselettroniche.i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ui-risorselettroniche.it/tabella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433"/>
          <p:cNvSpPr>
            <a:spLocks noChangeArrowheads="1"/>
          </p:cNvSpPr>
          <p:nvPr/>
        </p:nvSpPr>
        <p:spPr bwMode="auto">
          <a:xfrm>
            <a:off x="0" y="0"/>
            <a:ext cx="9144000" cy="3357563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00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4099" name="Line 1358"/>
          <p:cNvSpPr>
            <a:spLocks noChangeShapeType="1"/>
          </p:cNvSpPr>
          <p:nvPr/>
        </p:nvSpPr>
        <p:spPr bwMode="auto">
          <a:xfrm>
            <a:off x="0" y="3341688"/>
            <a:ext cx="914400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4100" name="Group 1359"/>
          <p:cNvGrpSpPr>
            <a:grpSpLocks/>
          </p:cNvGrpSpPr>
          <p:nvPr/>
        </p:nvGrpSpPr>
        <p:grpSpPr bwMode="auto">
          <a:xfrm>
            <a:off x="6156325" y="5848350"/>
            <a:ext cx="2370138" cy="604838"/>
            <a:chOff x="2476" y="2795"/>
            <a:chExt cx="2536" cy="647"/>
          </a:xfrm>
        </p:grpSpPr>
        <p:grpSp>
          <p:nvGrpSpPr>
            <p:cNvPr id="4105" name="Group 1360"/>
            <p:cNvGrpSpPr>
              <a:grpSpLocks/>
            </p:cNvGrpSpPr>
            <p:nvPr/>
          </p:nvGrpSpPr>
          <p:grpSpPr bwMode="auto">
            <a:xfrm>
              <a:off x="2476" y="2795"/>
              <a:ext cx="1345" cy="369"/>
              <a:chOff x="2476" y="2795"/>
              <a:chExt cx="1345" cy="369"/>
            </a:xfrm>
          </p:grpSpPr>
          <p:sp>
            <p:nvSpPr>
              <p:cNvPr id="4155" name="Freeform 1361"/>
              <p:cNvSpPr>
                <a:spLocks/>
              </p:cNvSpPr>
              <p:nvPr/>
            </p:nvSpPr>
            <p:spPr bwMode="auto">
              <a:xfrm>
                <a:off x="2801" y="2795"/>
                <a:ext cx="370" cy="369"/>
              </a:xfrm>
              <a:custGeom>
                <a:avLst/>
                <a:gdLst>
                  <a:gd name="T0" fmla="*/ 142 w 370"/>
                  <a:gd name="T1" fmla="*/ 0 h 369"/>
                  <a:gd name="T2" fmla="*/ 370 w 370"/>
                  <a:gd name="T3" fmla="*/ 142 h 369"/>
                  <a:gd name="T4" fmla="*/ 228 w 370"/>
                  <a:gd name="T5" fmla="*/ 369 h 369"/>
                  <a:gd name="T6" fmla="*/ 0 w 370"/>
                  <a:gd name="T7" fmla="*/ 228 h 369"/>
                  <a:gd name="T8" fmla="*/ 142 w 370"/>
                  <a:gd name="T9" fmla="*/ 0 h 3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70" h="369">
                    <a:moveTo>
                      <a:pt x="142" y="0"/>
                    </a:moveTo>
                    <a:lnTo>
                      <a:pt x="370" y="142"/>
                    </a:lnTo>
                    <a:lnTo>
                      <a:pt x="228" y="369"/>
                    </a:lnTo>
                    <a:lnTo>
                      <a:pt x="0" y="228"/>
                    </a:lnTo>
                    <a:lnTo>
                      <a:pt x="142" y="0"/>
                    </a:lnTo>
                    <a:close/>
                  </a:path>
                </a:pathLst>
              </a:custGeom>
              <a:solidFill>
                <a:srgbClr val="FF7D00"/>
              </a:solidFill>
              <a:ln w="0">
                <a:solidFill>
                  <a:srgbClr val="FF7D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56" name="Freeform 1362"/>
              <p:cNvSpPr>
                <a:spLocks/>
              </p:cNvSpPr>
              <p:nvPr/>
            </p:nvSpPr>
            <p:spPr bwMode="auto">
              <a:xfrm>
                <a:off x="3127" y="2795"/>
                <a:ext cx="369" cy="369"/>
              </a:xfrm>
              <a:custGeom>
                <a:avLst/>
                <a:gdLst>
                  <a:gd name="T0" fmla="*/ 141 w 369"/>
                  <a:gd name="T1" fmla="*/ 0 h 369"/>
                  <a:gd name="T2" fmla="*/ 369 w 369"/>
                  <a:gd name="T3" fmla="*/ 142 h 369"/>
                  <a:gd name="T4" fmla="*/ 226 w 369"/>
                  <a:gd name="T5" fmla="*/ 369 h 369"/>
                  <a:gd name="T6" fmla="*/ 0 w 369"/>
                  <a:gd name="T7" fmla="*/ 228 h 369"/>
                  <a:gd name="T8" fmla="*/ 141 w 369"/>
                  <a:gd name="T9" fmla="*/ 0 h 3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69" h="369">
                    <a:moveTo>
                      <a:pt x="141" y="0"/>
                    </a:moveTo>
                    <a:lnTo>
                      <a:pt x="369" y="142"/>
                    </a:lnTo>
                    <a:lnTo>
                      <a:pt x="226" y="369"/>
                    </a:lnTo>
                    <a:lnTo>
                      <a:pt x="0" y="228"/>
                    </a:lnTo>
                    <a:lnTo>
                      <a:pt x="141" y="0"/>
                    </a:lnTo>
                    <a:close/>
                  </a:path>
                </a:pathLst>
              </a:custGeom>
              <a:solidFill>
                <a:srgbClr val="FF7D00"/>
              </a:solidFill>
              <a:ln w="0">
                <a:solidFill>
                  <a:srgbClr val="FF7D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57" name="Freeform 1363"/>
              <p:cNvSpPr>
                <a:spLocks/>
              </p:cNvSpPr>
              <p:nvPr/>
            </p:nvSpPr>
            <p:spPr bwMode="auto">
              <a:xfrm>
                <a:off x="3452" y="2795"/>
                <a:ext cx="369" cy="369"/>
              </a:xfrm>
              <a:custGeom>
                <a:avLst/>
                <a:gdLst>
                  <a:gd name="T0" fmla="*/ 142 w 369"/>
                  <a:gd name="T1" fmla="*/ 0 h 369"/>
                  <a:gd name="T2" fmla="*/ 369 w 369"/>
                  <a:gd name="T3" fmla="*/ 142 h 369"/>
                  <a:gd name="T4" fmla="*/ 226 w 369"/>
                  <a:gd name="T5" fmla="*/ 369 h 369"/>
                  <a:gd name="T6" fmla="*/ 0 w 369"/>
                  <a:gd name="T7" fmla="*/ 228 h 369"/>
                  <a:gd name="T8" fmla="*/ 142 w 369"/>
                  <a:gd name="T9" fmla="*/ 0 h 3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69" h="369">
                    <a:moveTo>
                      <a:pt x="142" y="0"/>
                    </a:moveTo>
                    <a:lnTo>
                      <a:pt x="369" y="142"/>
                    </a:lnTo>
                    <a:lnTo>
                      <a:pt x="226" y="369"/>
                    </a:lnTo>
                    <a:lnTo>
                      <a:pt x="0" y="228"/>
                    </a:lnTo>
                    <a:lnTo>
                      <a:pt x="142" y="0"/>
                    </a:lnTo>
                    <a:close/>
                  </a:path>
                </a:pathLst>
              </a:custGeom>
              <a:solidFill>
                <a:srgbClr val="FF7D00"/>
              </a:solidFill>
              <a:ln w="0">
                <a:solidFill>
                  <a:srgbClr val="FF7D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58" name="Freeform 1364"/>
              <p:cNvSpPr>
                <a:spLocks/>
              </p:cNvSpPr>
              <p:nvPr/>
            </p:nvSpPr>
            <p:spPr bwMode="auto">
              <a:xfrm>
                <a:off x="2476" y="2795"/>
                <a:ext cx="370" cy="369"/>
              </a:xfrm>
              <a:custGeom>
                <a:avLst/>
                <a:gdLst>
                  <a:gd name="T0" fmla="*/ 142 w 370"/>
                  <a:gd name="T1" fmla="*/ 0 h 369"/>
                  <a:gd name="T2" fmla="*/ 370 w 370"/>
                  <a:gd name="T3" fmla="*/ 142 h 369"/>
                  <a:gd name="T4" fmla="*/ 228 w 370"/>
                  <a:gd name="T5" fmla="*/ 369 h 369"/>
                  <a:gd name="T6" fmla="*/ 0 w 370"/>
                  <a:gd name="T7" fmla="*/ 228 h 369"/>
                  <a:gd name="T8" fmla="*/ 142 w 370"/>
                  <a:gd name="T9" fmla="*/ 0 h 3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70" h="369">
                    <a:moveTo>
                      <a:pt x="142" y="0"/>
                    </a:moveTo>
                    <a:lnTo>
                      <a:pt x="370" y="142"/>
                    </a:lnTo>
                    <a:lnTo>
                      <a:pt x="228" y="369"/>
                    </a:lnTo>
                    <a:lnTo>
                      <a:pt x="0" y="228"/>
                    </a:lnTo>
                    <a:lnTo>
                      <a:pt x="142" y="0"/>
                    </a:lnTo>
                    <a:close/>
                  </a:path>
                </a:pathLst>
              </a:custGeom>
              <a:solidFill>
                <a:srgbClr val="FF7D00"/>
              </a:solidFill>
              <a:ln w="0">
                <a:solidFill>
                  <a:srgbClr val="FF7D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106" name="Group 1365"/>
            <p:cNvGrpSpPr>
              <a:grpSpLocks/>
            </p:cNvGrpSpPr>
            <p:nvPr/>
          </p:nvGrpSpPr>
          <p:grpSpPr bwMode="auto">
            <a:xfrm>
              <a:off x="3956" y="2828"/>
              <a:ext cx="1056" cy="305"/>
              <a:chOff x="3956" y="2828"/>
              <a:chExt cx="1056" cy="305"/>
            </a:xfrm>
          </p:grpSpPr>
          <p:sp>
            <p:nvSpPr>
              <p:cNvPr id="4151" name="Freeform 1366"/>
              <p:cNvSpPr>
                <a:spLocks/>
              </p:cNvSpPr>
              <p:nvPr/>
            </p:nvSpPr>
            <p:spPr bwMode="auto">
              <a:xfrm>
                <a:off x="3956" y="2828"/>
                <a:ext cx="238" cy="305"/>
              </a:xfrm>
              <a:custGeom>
                <a:avLst/>
                <a:gdLst>
                  <a:gd name="T0" fmla="*/ 225 w 238"/>
                  <a:gd name="T1" fmla="*/ 212 h 305"/>
                  <a:gd name="T2" fmla="*/ 219 w 238"/>
                  <a:gd name="T3" fmla="*/ 230 h 305"/>
                  <a:gd name="T4" fmla="*/ 211 w 238"/>
                  <a:gd name="T5" fmla="*/ 249 h 305"/>
                  <a:gd name="T6" fmla="*/ 201 w 238"/>
                  <a:gd name="T7" fmla="*/ 265 h 305"/>
                  <a:gd name="T8" fmla="*/ 188 w 238"/>
                  <a:gd name="T9" fmla="*/ 278 h 305"/>
                  <a:gd name="T10" fmla="*/ 173 w 238"/>
                  <a:gd name="T11" fmla="*/ 286 h 305"/>
                  <a:gd name="T12" fmla="*/ 155 w 238"/>
                  <a:gd name="T13" fmla="*/ 292 h 305"/>
                  <a:gd name="T14" fmla="*/ 133 w 238"/>
                  <a:gd name="T15" fmla="*/ 293 h 305"/>
                  <a:gd name="T16" fmla="*/ 112 w 238"/>
                  <a:gd name="T17" fmla="*/ 289 h 305"/>
                  <a:gd name="T18" fmla="*/ 93 w 238"/>
                  <a:gd name="T19" fmla="*/ 279 h 305"/>
                  <a:gd name="T20" fmla="*/ 80 w 238"/>
                  <a:gd name="T21" fmla="*/ 265 h 305"/>
                  <a:gd name="T22" fmla="*/ 72 w 238"/>
                  <a:gd name="T23" fmla="*/ 245 h 305"/>
                  <a:gd name="T24" fmla="*/ 66 w 238"/>
                  <a:gd name="T25" fmla="*/ 216 h 305"/>
                  <a:gd name="T26" fmla="*/ 64 w 238"/>
                  <a:gd name="T27" fmla="*/ 185 h 305"/>
                  <a:gd name="T28" fmla="*/ 64 w 238"/>
                  <a:gd name="T29" fmla="*/ 157 h 305"/>
                  <a:gd name="T30" fmla="*/ 64 w 238"/>
                  <a:gd name="T31" fmla="*/ 134 h 305"/>
                  <a:gd name="T32" fmla="*/ 64 w 238"/>
                  <a:gd name="T33" fmla="*/ 110 h 305"/>
                  <a:gd name="T34" fmla="*/ 66 w 238"/>
                  <a:gd name="T35" fmla="*/ 84 h 305"/>
                  <a:gd name="T36" fmla="*/ 70 w 238"/>
                  <a:gd name="T37" fmla="*/ 61 h 305"/>
                  <a:gd name="T38" fmla="*/ 80 w 238"/>
                  <a:gd name="T39" fmla="*/ 40 h 305"/>
                  <a:gd name="T40" fmla="*/ 92 w 238"/>
                  <a:gd name="T41" fmla="*/ 26 h 305"/>
                  <a:gd name="T42" fmla="*/ 105 w 238"/>
                  <a:gd name="T43" fmla="*/ 17 h 305"/>
                  <a:gd name="T44" fmla="*/ 119 w 238"/>
                  <a:gd name="T45" fmla="*/ 11 h 305"/>
                  <a:gd name="T46" fmla="*/ 138 w 238"/>
                  <a:gd name="T47" fmla="*/ 10 h 305"/>
                  <a:gd name="T48" fmla="*/ 162 w 238"/>
                  <a:gd name="T49" fmla="*/ 14 h 305"/>
                  <a:gd name="T50" fmla="*/ 183 w 238"/>
                  <a:gd name="T51" fmla="*/ 24 h 305"/>
                  <a:gd name="T52" fmla="*/ 201 w 238"/>
                  <a:gd name="T53" fmla="*/ 40 h 305"/>
                  <a:gd name="T54" fmla="*/ 213 w 238"/>
                  <a:gd name="T55" fmla="*/ 61 h 305"/>
                  <a:gd name="T56" fmla="*/ 221 w 238"/>
                  <a:gd name="T57" fmla="*/ 89 h 305"/>
                  <a:gd name="T58" fmla="*/ 233 w 238"/>
                  <a:gd name="T59" fmla="*/ 89 h 305"/>
                  <a:gd name="T60" fmla="*/ 233 w 238"/>
                  <a:gd name="T61" fmla="*/ 4 h 305"/>
                  <a:gd name="T62" fmla="*/ 223 w 238"/>
                  <a:gd name="T63" fmla="*/ 4 h 305"/>
                  <a:gd name="T64" fmla="*/ 206 w 238"/>
                  <a:gd name="T65" fmla="*/ 23 h 305"/>
                  <a:gd name="T66" fmla="*/ 186 w 238"/>
                  <a:gd name="T67" fmla="*/ 10 h 305"/>
                  <a:gd name="T68" fmla="*/ 163 w 238"/>
                  <a:gd name="T69" fmla="*/ 3 h 305"/>
                  <a:gd name="T70" fmla="*/ 139 w 238"/>
                  <a:gd name="T71" fmla="*/ 0 h 305"/>
                  <a:gd name="T72" fmla="*/ 117 w 238"/>
                  <a:gd name="T73" fmla="*/ 1 h 305"/>
                  <a:gd name="T74" fmla="*/ 97 w 238"/>
                  <a:gd name="T75" fmla="*/ 6 h 305"/>
                  <a:gd name="T76" fmla="*/ 79 w 238"/>
                  <a:gd name="T77" fmla="*/ 14 h 305"/>
                  <a:gd name="T78" fmla="*/ 52 w 238"/>
                  <a:gd name="T79" fmla="*/ 34 h 305"/>
                  <a:gd name="T80" fmla="*/ 30 w 238"/>
                  <a:gd name="T81" fmla="*/ 60 h 305"/>
                  <a:gd name="T82" fmla="*/ 14 w 238"/>
                  <a:gd name="T83" fmla="*/ 89 h 305"/>
                  <a:gd name="T84" fmla="*/ 3 w 238"/>
                  <a:gd name="T85" fmla="*/ 120 h 305"/>
                  <a:gd name="T86" fmla="*/ 0 w 238"/>
                  <a:gd name="T87" fmla="*/ 155 h 305"/>
                  <a:gd name="T88" fmla="*/ 3 w 238"/>
                  <a:gd name="T89" fmla="*/ 182 h 305"/>
                  <a:gd name="T90" fmla="*/ 10 w 238"/>
                  <a:gd name="T91" fmla="*/ 207 h 305"/>
                  <a:gd name="T92" fmla="*/ 23 w 238"/>
                  <a:gd name="T93" fmla="*/ 233 h 305"/>
                  <a:gd name="T94" fmla="*/ 39 w 238"/>
                  <a:gd name="T95" fmla="*/ 256 h 305"/>
                  <a:gd name="T96" fmla="*/ 59 w 238"/>
                  <a:gd name="T97" fmla="*/ 276 h 305"/>
                  <a:gd name="T98" fmla="*/ 82 w 238"/>
                  <a:gd name="T99" fmla="*/ 292 h 305"/>
                  <a:gd name="T100" fmla="*/ 107 w 238"/>
                  <a:gd name="T101" fmla="*/ 301 h 305"/>
                  <a:gd name="T102" fmla="*/ 135 w 238"/>
                  <a:gd name="T103" fmla="*/ 305 h 305"/>
                  <a:gd name="T104" fmla="*/ 155 w 238"/>
                  <a:gd name="T105" fmla="*/ 303 h 305"/>
                  <a:gd name="T106" fmla="*/ 175 w 238"/>
                  <a:gd name="T107" fmla="*/ 299 h 305"/>
                  <a:gd name="T108" fmla="*/ 193 w 238"/>
                  <a:gd name="T109" fmla="*/ 291 h 305"/>
                  <a:gd name="T110" fmla="*/ 209 w 238"/>
                  <a:gd name="T111" fmla="*/ 279 h 305"/>
                  <a:gd name="T112" fmla="*/ 228 w 238"/>
                  <a:gd name="T113" fmla="*/ 301 h 305"/>
                  <a:gd name="T114" fmla="*/ 238 w 238"/>
                  <a:gd name="T115" fmla="*/ 301 h 305"/>
                  <a:gd name="T116" fmla="*/ 238 w 238"/>
                  <a:gd name="T117" fmla="*/ 212 h 305"/>
                  <a:gd name="T118" fmla="*/ 225 w 238"/>
                  <a:gd name="T119" fmla="*/ 212 h 305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238" h="305">
                    <a:moveTo>
                      <a:pt x="225" y="212"/>
                    </a:moveTo>
                    <a:lnTo>
                      <a:pt x="219" y="230"/>
                    </a:lnTo>
                    <a:lnTo>
                      <a:pt x="211" y="249"/>
                    </a:lnTo>
                    <a:lnTo>
                      <a:pt x="201" y="265"/>
                    </a:lnTo>
                    <a:lnTo>
                      <a:pt x="188" y="278"/>
                    </a:lnTo>
                    <a:lnTo>
                      <a:pt x="173" y="286"/>
                    </a:lnTo>
                    <a:lnTo>
                      <a:pt x="155" y="292"/>
                    </a:lnTo>
                    <a:lnTo>
                      <a:pt x="133" y="293"/>
                    </a:lnTo>
                    <a:lnTo>
                      <a:pt x="112" y="289"/>
                    </a:lnTo>
                    <a:lnTo>
                      <a:pt x="93" y="279"/>
                    </a:lnTo>
                    <a:lnTo>
                      <a:pt x="80" y="265"/>
                    </a:lnTo>
                    <a:lnTo>
                      <a:pt x="72" y="245"/>
                    </a:lnTo>
                    <a:lnTo>
                      <a:pt x="66" y="216"/>
                    </a:lnTo>
                    <a:lnTo>
                      <a:pt x="64" y="185"/>
                    </a:lnTo>
                    <a:lnTo>
                      <a:pt x="64" y="157"/>
                    </a:lnTo>
                    <a:lnTo>
                      <a:pt x="64" y="134"/>
                    </a:lnTo>
                    <a:lnTo>
                      <a:pt x="64" y="110"/>
                    </a:lnTo>
                    <a:lnTo>
                      <a:pt x="66" y="84"/>
                    </a:lnTo>
                    <a:lnTo>
                      <a:pt x="70" y="61"/>
                    </a:lnTo>
                    <a:lnTo>
                      <a:pt x="80" y="40"/>
                    </a:lnTo>
                    <a:lnTo>
                      <a:pt x="92" y="26"/>
                    </a:lnTo>
                    <a:lnTo>
                      <a:pt x="105" y="17"/>
                    </a:lnTo>
                    <a:lnTo>
                      <a:pt x="119" y="11"/>
                    </a:lnTo>
                    <a:lnTo>
                      <a:pt x="138" y="10"/>
                    </a:lnTo>
                    <a:lnTo>
                      <a:pt x="162" y="14"/>
                    </a:lnTo>
                    <a:lnTo>
                      <a:pt x="183" y="24"/>
                    </a:lnTo>
                    <a:lnTo>
                      <a:pt x="201" y="40"/>
                    </a:lnTo>
                    <a:lnTo>
                      <a:pt x="213" y="61"/>
                    </a:lnTo>
                    <a:lnTo>
                      <a:pt x="221" y="89"/>
                    </a:lnTo>
                    <a:lnTo>
                      <a:pt x="233" y="89"/>
                    </a:lnTo>
                    <a:lnTo>
                      <a:pt x="233" y="4"/>
                    </a:lnTo>
                    <a:lnTo>
                      <a:pt x="223" y="4"/>
                    </a:lnTo>
                    <a:lnTo>
                      <a:pt x="206" y="23"/>
                    </a:lnTo>
                    <a:lnTo>
                      <a:pt x="186" y="10"/>
                    </a:lnTo>
                    <a:lnTo>
                      <a:pt x="163" y="3"/>
                    </a:lnTo>
                    <a:lnTo>
                      <a:pt x="139" y="0"/>
                    </a:lnTo>
                    <a:lnTo>
                      <a:pt x="117" y="1"/>
                    </a:lnTo>
                    <a:lnTo>
                      <a:pt x="97" y="6"/>
                    </a:lnTo>
                    <a:lnTo>
                      <a:pt x="79" y="14"/>
                    </a:lnTo>
                    <a:lnTo>
                      <a:pt x="52" y="34"/>
                    </a:lnTo>
                    <a:lnTo>
                      <a:pt x="30" y="60"/>
                    </a:lnTo>
                    <a:lnTo>
                      <a:pt x="14" y="89"/>
                    </a:lnTo>
                    <a:lnTo>
                      <a:pt x="3" y="120"/>
                    </a:lnTo>
                    <a:lnTo>
                      <a:pt x="0" y="155"/>
                    </a:lnTo>
                    <a:lnTo>
                      <a:pt x="3" y="182"/>
                    </a:lnTo>
                    <a:lnTo>
                      <a:pt x="10" y="207"/>
                    </a:lnTo>
                    <a:lnTo>
                      <a:pt x="23" y="233"/>
                    </a:lnTo>
                    <a:lnTo>
                      <a:pt x="39" y="256"/>
                    </a:lnTo>
                    <a:lnTo>
                      <a:pt x="59" y="276"/>
                    </a:lnTo>
                    <a:lnTo>
                      <a:pt x="82" y="292"/>
                    </a:lnTo>
                    <a:lnTo>
                      <a:pt x="107" y="301"/>
                    </a:lnTo>
                    <a:lnTo>
                      <a:pt x="135" y="305"/>
                    </a:lnTo>
                    <a:lnTo>
                      <a:pt x="155" y="303"/>
                    </a:lnTo>
                    <a:lnTo>
                      <a:pt x="175" y="299"/>
                    </a:lnTo>
                    <a:lnTo>
                      <a:pt x="193" y="291"/>
                    </a:lnTo>
                    <a:lnTo>
                      <a:pt x="209" y="279"/>
                    </a:lnTo>
                    <a:lnTo>
                      <a:pt x="228" y="301"/>
                    </a:lnTo>
                    <a:lnTo>
                      <a:pt x="238" y="301"/>
                    </a:lnTo>
                    <a:lnTo>
                      <a:pt x="238" y="212"/>
                    </a:lnTo>
                    <a:lnTo>
                      <a:pt x="225" y="212"/>
                    </a:lnTo>
                    <a:close/>
                  </a:path>
                </a:pathLst>
              </a:custGeom>
              <a:solidFill>
                <a:srgbClr val="000070"/>
              </a:solidFill>
              <a:ln w="0">
                <a:solidFill>
                  <a:srgbClr val="00007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52" name="Freeform 1367"/>
              <p:cNvSpPr>
                <a:spLocks noEditPoints="1"/>
              </p:cNvSpPr>
              <p:nvPr/>
            </p:nvSpPr>
            <p:spPr bwMode="auto">
              <a:xfrm>
                <a:off x="4244" y="2834"/>
                <a:ext cx="285" cy="297"/>
              </a:xfrm>
              <a:custGeom>
                <a:avLst/>
                <a:gdLst>
                  <a:gd name="T0" fmla="*/ 137 w 285"/>
                  <a:gd name="T1" fmla="*/ 11 h 297"/>
                  <a:gd name="T2" fmla="*/ 169 w 285"/>
                  <a:gd name="T3" fmla="*/ 17 h 297"/>
                  <a:gd name="T4" fmla="*/ 186 w 285"/>
                  <a:gd name="T5" fmla="*/ 35 h 297"/>
                  <a:gd name="T6" fmla="*/ 190 w 285"/>
                  <a:gd name="T7" fmla="*/ 73 h 297"/>
                  <a:gd name="T8" fmla="*/ 183 w 285"/>
                  <a:gd name="T9" fmla="*/ 110 h 297"/>
                  <a:gd name="T10" fmla="*/ 156 w 285"/>
                  <a:gd name="T11" fmla="*/ 128 h 297"/>
                  <a:gd name="T12" fmla="*/ 100 w 285"/>
                  <a:gd name="T13" fmla="*/ 131 h 297"/>
                  <a:gd name="T14" fmla="*/ 100 w 285"/>
                  <a:gd name="T15" fmla="*/ 141 h 297"/>
                  <a:gd name="T16" fmla="*/ 145 w 285"/>
                  <a:gd name="T17" fmla="*/ 146 h 297"/>
                  <a:gd name="T18" fmla="*/ 170 w 285"/>
                  <a:gd name="T19" fmla="*/ 169 h 297"/>
                  <a:gd name="T20" fmla="*/ 180 w 285"/>
                  <a:gd name="T21" fmla="*/ 206 h 297"/>
                  <a:gd name="T22" fmla="*/ 183 w 285"/>
                  <a:gd name="T23" fmla="*/ 254 h 297"/>
                  <a:gd name="T24" fmla="*/ 206 w 285"/>
                  <a:gd name="T25" fmla="*/ 286 h 297"/>
                  <a:gd name="T26" fmla="*/ 248 w 285"/>
                  <a:gd name="T27" fmla="*/ 297 h 297"/>
                  <a:gd name="T28" fmla="*/ 285 w 285"/>
                  <a:gd name="T29" fmla="*/ 292 h 297"/>
                  <a:gd name="T30" fmla="*/ 268 w 285"/>
                  <a:gd name="T31" fmla="*/ 283 h 297"/>
                  <a:gd name="T32" fmla="*/ 248 w 285"/>
                  <a:gd name="T33" fmla="*/ 277 h 297"/>
                  <a:gd name="T34" fmla="*/ 242 w 285"/>
                  <a:gd name="T35" fmla="*/ 264 h 297"/>
                  <a:gd name="T36" fmla="*/ 241 w 285"/>
                  <a:gd name="T37" fmla="*/ 229 h 297"/>
                  <a:gd name="T38" fmla="*/ 231 w 285"/>
                  <a:gd name="T39" fmla="*/ 183 h 297"/>
                  <a:gd name="T40" fmla="*/ 205 w 285"/>
                  <a:gd name="T41" fmla="*/ 154 h 297"/>
                  <a:gd name="T42" fmla="*/ 159 w 285"/>
                  <a:gd name="T43" fmla="*/ 138 h 297"/>
                  <a:gd name="T44" fmla="*/ 176 w 285"/>
                  <a:gd name="T45" fmla="*/ 134 h 297"/>
                  <a:gd name="T46" fmla="*/ 212 w 285"/>
                  <a:gd name="T47" fmla="*/ 123 h 297"/>
                  <a:gd name="T48" fmla="*/ 241 w 285"/>
                  <a:gd name="T49" fmla="*/ 101 h 297"/>
                  <a:gd name="T50" fmla="*/ 252 w 285"/>
                  <a:gd name="T51" fmla="*/ 67 h 297"/>
                  <a:gd name="T52" fmla="*/ 242 w 285"/>
                  <a:gd name="T53" fmla="*/ 31 h 297"/>
                  <a:gd name="T54" fmla="*/ 218 w 285"/>
                  <a:gd name="T55" fmla="*/ 11 h 297"/>
                  <a:gd name="T56" fmla="*/ 183 w 285"/>
                  <a:gd name="T57" fmla="*/ 3 h 297"/>
                  <a:gd name="T58" fmla="*/ 147 w 285"/>
                  <a:gd name="T59" fmla="*/ 0 h 297"/>
                  <a:gd name="T60" fmla="*/ 0 w 285"/>
                  <a:gd name="T61" fmla="*/ 11 h 297"/>
                  <a:gd name="T62" fmla="*/ 44 w 285"/>
                  <a:gd name="T63" fmla="*/ 282 h 297"/>
                  <a:gd name="T64" fmla="*/ 0 w 285"/>
                  <a:gd name="T65" fmla="*/ 292 h 297"/>
                  <a:gd name="T66" fmla="*/ 143 w 285"/>
                  <a:gd name="T67" fmla="*/ 282 h 297"/>
                  <a:gd name="T68" fmla="*/ 100 w 285"/>
                  <a:gd name="T69" fmla="*/ 141 h 29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85" h="297">
                    <a:moveTo>
                      <a:pt x="100" y="11"/>
                    </a:moveTo>
                    <a:lnTo>
                      <a:pt x="137" y="11"/>
                    </a:lnTo>
                    <a:lnTo>
                      <a:pt x="155" y="13"/>
                    </a:lnTo>
                    <a:lnTo>
                      <a:pt x="169" y="17"/>
                    </a:lnTo>
                    <a:lnTo>
                      <a:pt x="179" y="24"/>
                    </a:lnTo>
                    <a:lnTo>
                      <a:pt x="186" y="35"/>
                    </a:lnTo>
                    <a:lnTo>
                      <a:pt x="190" y="51"/>
                    </a:lnTo>
                    <a:lnTo>
                      <a:pt x="190" y="73"/>
                    </a:lnTo>
                    <a:lnTo>
                      <a:pt x="189" y="94"/>
                    </a:lnTo>
                    <a:lnTo>
                      <a:pt x="183" y="110"/>
                    </a:lnTo>
                    <a:lnTo>
                      <a:pt x="172" y="121"/>
                    </a:lnTo>
                    <a:lnTo>
                      <a:pt x="156" y="128"/>
                    </a:lnTo>
                    <a:lnTo>
                      <a:pt x="136" y="131"/>
                    </a:lnTo>
                    <a:lnTo>
                      <a:pt x="100" y="131"/>
                    </a:lnTo>
                    <a:lnTo>
                      <a:pt x="100" y="11"/>
                    </a:lnTo>
                    <a:close/>
                    <a:moveTo>
                      <a:pt x="100" y="141"/>
                    </a:moveTo>
                    <a:lnTo>
                      <a:pt x="123" y="141"/>
                    </a:lnTo>
                    <a:lnTo>
                      <a:pt x="145" y="146"/>
                    </a:lnTo>
                    <a:lnTo>
                      <a:pt x="163" y="157"/>
                    </a:lnTo>
                    <a:lnTo>
                      <a:pt x="170" y="169"/>
                    </a:lnTo>
                    <a:lnTo>
                      <a:pt x="176" y="184"/>
                    </a:lnTo>
                    <a:lnTo>
                      <a:pt x="180" y="206"/>
                    </a:lnTo>
                    <a:lnTo>
                      <a:pt x="180" y="230"/>
                    </a:lnTo>
                    <a:lnTo>
                      <a:pt x="183" y="254"/>
                    </a:lnTo>
                    <a:lnTo>
                      <a:pt x="192" y="273"/>
                    </a:lnTo>
                    <a:lnTo>
                      <a:pt x="206" y="286"/>
                    </a:lnTo>
                    <a:lnTo>
                      <a:pt x="225" y="295"/>
                    </a:lnTo>
                    <a:lnTo>
                      <a:pt x="248" y="297"/>
                    </a:lnTo>
                    <a:lnTo>
                      <a:pt x="268" y="296"/>
                    </a:lnTo>
                    <a:lnTo>
                      <a:pt x="285" y="292"/>
                    </a:lnTo>
                    <a:lnTo>
                      <a:pt x="285" y="282"/>
                    </a:lnTo>
                    <a:lnTo>
                      <a:pt x="268" y="283"/>
                    </a:lnTo>
                    <a:lnTo>
                      <a:pt x="256" y="282"/>
                    </a:lnTo>
                    <a:lnTo>
                      <a:pt x="248" y="277"/>
                    </a:lnTo>
                    <a:lnTo>
                      <a:pt x="243" y="272"/>
                    </a:lnTo>
                    <a:lnTo>
                      <a:pt x="242" y="264"/>
                    </a:lnTo>
                    <a:lnTo>
                      <a:pt x="242" y="257"/>
                    </a:lnTo>
                    <a:lnTo>
                      <a:pt x="241" y="229"/>
                    </a:lnTo>
                    <a:lnTo>
                      <a:pt x="238" y="204"/>
                    </a:lnTo>
                    <a:lnTo>
                      <a:pt x="231" y="183"/>
                    </a:lnTo>
                    <a:lnTo>
                      <a:pt x="221" y="167"/>
                    </a:lnTo>
                    <a:lnTo>
                      <a:pt x="205" y="154"/>
                    </a:lnTo>
                    <a:lnTo>
                      <a:pt x="185" y="144"/>
                    </a:lnTo>
                    <a:lnTo>
                      <a:pt x="159" y="138"/>
                    </a:lnTo>
                    <a:lnTo>
                      <a:pt x="159" y="137"/>
                    </a:lnTo>
                    <a:lnTo>
                      <a:pt x="176" y="134"/>
                    </a:lnTo>
                    <a:lnTo>
                      <a:pt x="195" y="130"/>
                    </a:lnTo>
                    <a:lnTo>
                      <a:pt x="212" y="123"/>
                    </a:lnTo>
                    <a:lnTo>
                      <a:pt x="228" y="114"/>
                    </a:lnTo>
                    <a:lnTo>
                      <a:pt x="241" y="101"/>
                    </a:lnTo>
                    <a:lnTo>
                      <a:pt x="248" y="86"/>
                    </a:lnTo>
                    <a:lnTo>
                      <a:pt x="252" y="67"/>
                    </a:lnTo>
                    <a:lnTo>
                      <a:pt x="249" y="47"/>
                    </a:lnTo>
                    <a:lnTo>
                      <a:pt x="242" y="31"/>
                    </a:lnTo>
                    <a:lnTo>
                      <a:pt x="231" y="18"/>
                    </a:lnTo>
                    <a:lnTo>
                      <a:pt x="218" y="11"/>
                    </a:lnTo>
                    <a:lnTo>
                      <a:pt x="200" y="5"/>
                    </a:lnTo>
                    <a:lnTo>
                      <a:pt x="183" y="3"/>
                    </a:lnTo>
                    <a:lnTo>
                      <a:pt x="165" y="1"/>
                    </a:lnTo>
                    <a:lnTo>
                      <a:pt x="147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44" y="11"/>
                    </a:lnTo>
                    <a:lnTo>
                      <a:pt x="44" y="282"/>
                    </a:lnTo>
                    <a:lnTo>
                      <a:pt x="0" y="282"/>
                    </a:lnTo>
                    <a:lnTo>
                      <a:pt x="0" y="292"/>
                    </a:lnTo>
                    <a:lnTo>
                      <a:pt x="143" y="292"/>
                    </a:lnTo>
                    <a:lnTo>
                      <a:pt x="143" y="282"/>
                    </a:lnTo>
                    <a:lnTo>
                      <a:pt x="100" y="282"/>
                    </a:lnTo>
                    <a:lnTo>
                      <a:pt x="100" y="141"/>
                    </a:lnTo>
                    <a:close/>
                  </a:path>
                </a:pathLst>
              </a:custGeom>
              <a:solidFill>
                <a:srgbClr val="000070"/>
              </a:solidFill>
              <a:ln w="0">
                <a:solidFill>
                  <a:srgbClr val="00007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53" name="Freeform 1368"/>
              <p:cNvSpPr>
                <a:spLocks/>
              </p:cNvSpPr>
              <p:nvPr/>
            </p:nvSpPr>
            <p:spPr bwMode="auto">
              <a:xfrm>
                <a:off x="4548" y="2834"/>
                <a:ext cx="302" cy="299"/>
              </a:xfrm>
              <a:custGeom>
                <a:avLst/>
                <a:gdLst>
                  <a:gd name="T0" fmla="*/ 202 w 302"/>
                  <a:gd name="T1" fmla="*/ 0 h 299"/>
                  <a:gd name="T2" fmla="*/ 202 w 302"/>
                  <a:gd name="T3" fmla="*/ 11 h 299"/>
                  <a:gd name="T4" fmla="*/ 243 w 302"/>
                  <a:gd name="T5" fmla="*/ 11 h 299"/>
                  <a:gd name="T6" fmla="*/ 243 w 302"/>
                  <a:gd name="T7" fmla="*/ 204 h 299"/>
                  <a:gd name="T8" fmla="*/ 242 w 302"/>
                  <a:gd name="T9" fmla="*/ 227 h 299"/>
                  <a:gd name="T10" fmla="*/ 236 w 302"/>
                  <a:gd name="T11" fmla="*/ 246 h 299"/>
                  <a:gd name="T12" fmla="*/ 226 w 302"/>
                  <a:gd name="T13" fmla="*/ 263 h 299"/>
                  <a:gd name="T14" fmla="*/ 213 w 302"/>
                  <a:gd name="T15" fmla="*/ 274 h 299"/>
                  <a:gd name="T16" fmla="*/ 194 w 302"/>
                  <a:gd name="T17" fmla="*/ 282 h 299"/>
                  <a:gd name="T18" fmla="*/ 170 w 302"/>
                  <a:gd name="T19" fmla="*/ 285 h 299"/>
                  <a:gd name="T20" fmla="*/ 147 w 302"/>
                  <a:gd name="T21" fmla="*/ 283 h 299"/>
                  <a:gd name="T22" fmla="*/ 130 w 302"/>
                  <a:gd name="T23" fmla="*/ 277 h 299"/>
                  <a:gd name="T24" fmla="*/ 117 w 302"/>
                  <a:gd name="T25" fmla="*/ 269 h 299"/>
                  <a:gd name="T26" fmla="*/ 108 w 302"/>
                  <a:gd name="T27" fmla="*/ 257 h 299"/>
                  <a:gd name="T28" fmla="*/ 103 w 302"/>
                  <a:gd name="T29" fmla="*/ 243 h 299"/>
                  <a:gd name="T30" fmla="*/ 100 w 302"/>
                  <a:gd name="T31" fmla="*/ 227 h 299"/>
                  <a:gd name="T32" fmla="*/ 98 w 302"/>
                  <a:gd name="T33" fmla="*/ 210 h 299"/>
                  <a:gd name="T34" fmla="*/ 98 w 302"/>
                  <a:gd name="T35" fmla="*/ 191 h 299"/>
                  <a:gd name="T36" fmla="*/ 98 w 302"/>
                  <a:gd name="T37" fmla="*/ 171 h 299"/>
                  <a:gd name="T38" fmla="*/ 98 w 302"/>
                  <a:gd name="T39" fmla="*/ 11 h 299"/>
                  <a:gd name="T40" fmla="*/ 141 w 302"/>
                  <a:gd name="T41" fmla="*/ 11 h 299"/>
                  <a:gd name="T42" fmla="*/ 141 w 302"/>
                  <a:gd name="T43" fmla="*/ 0 h 299"/>
                  <a:gd name="T44" fmla="*/ 0 w 302"/>
                  <a:gd name="T45" fmla="*/ 0 h 299"/>
                  <a:gd name="T46" fmla="*/ 0 w 302"/>
                  <a:gd name="T47" fmla="*/ 11 h 299"/>
                  <a:gd name="T48" fmla="*/ 43 w 302"/>
                  <a:gd name="T49" fmla="*/ 11 h 299"/>
                  <a:gd name="T50" fmla="*/ 43 w 302"/>
                  <a:gd name="T51" fmla="*/ 184 h 299"/>
                  <a:gd name="T52" fmla="*/ 44 w 302"/>
                  <a:gd name="T53" fmla="*/ 217 h 299"/>
                  <a:gd name="T54" fmla="*/ 48 w 302"/>
                  <a:gd name="T55" fmla="*/ 243 h 299"/>
                  <a:gd name="T56" fmla="*/ 57 w 302"/>
                  <a:gd name="T57" fmla="*/ 262 h 299"/>
                  <a:gd name="T58" fmla="*/ 70 w 302"/>
                  <a:gd name="T59" fmla="*/ 276 h 299"/>
                  <a:gd name="T60" fmla="*/ 91 w 302"/>
                  <a:gd name="T61" fmla="*/ 287 h 299"/>
                  <a:gd name="T62" fmla="*/ 117 w 302"/>
                  <a:gd name="T63" fmla="*/ 296 h 299"/>
                  <a:gd name="T64" fmla="*/ 147 w 302"/>
                  <a:gd name="T65" fmla="*/ 299 h 299"/>
                  <a:gd name="T66" fmla="*/ 174 w 302"/>
                  <a:gd name="T67" fmla="*/ 297 h 299"/>
                  <a:gd name="T68" fmla="*/ 197 w 302"/>
                  <a:gd name="T69" fmla="*/ 293 h 299"/>
                  <a:gd name="T70" fmla="*/ 216 w 302"/>
                  <a:gd name="T71" fmla="*/ 286 h 299"/>
                  <a:gd name="T72" fmla="*/ 232 w 302"/>
                  <a:gd name="T73" fmla="*/ 276 h 299"/>
                  <a:gd name="T74" fmla="*/ 242 w 302"/>
                  <a:gd name="T75" fmla="*/ 266 h 299"/>
                  <a:gd name="T76" fmla="*/ 249 w 302"/>
                  <a:gd name="T77" fmla="*/ 253 h 299"/>
                  <a:gd name="T78" fmla="*/ 253 w 302"/>
                  <a:gd name="T79" fmla="*/ 237 h 299"/>
                  <a:gd name="T80" fmla="*/ 256 w 302"/>
                  <a:gd name="T81" fmla="*/ 219 h 299"/>
                  <a:gd name="T82" fmla="*/ 257 w 302"/>
                  <a:gd name="T83" fmla="*/ 194 h 299"/>
                  <a:gd name="T84" fmla="*/ 257 w 302"/>
                  <a:gd name="T85" fmla="*/ 11 h 299"/>
                  <a:gd name="T86" fmla="*/ 302 w 302"/>
                  <a:gd name="T87" fmla="*/ 11 h 299"/>
                  <a:gd name="T88" fmla="*/ 302 w 302"/>
                  <a:gd name="T89" fmla="*/ 0 h 299"/>
                  <a:gd name="T90" fmla="*/ 202 w 302"/>
                  <a:gd name="T91" fmla="*/ 0 h 299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302" h="299">
                    <a:moveTo>
                      <a:pt x="202" y="0"/>
                    </a:moveTo>
                    <a:lnTo>
                      <a:pt x="202" y="11"/>
                    </a:lnTo>
                    <a:lnTo>
                      <a:pt x="243" y="11"/>
                    </a:lnTo>
                    <a:lnTo>
                      <a:pt x="243" y="204"/>
                    </a:lnTo>
                    <a:lnTo>
                      <a:pt x="242" y="227"/>
                    </a:lnTo>
                    <a:lnTo>
                      <a:pt x="236" y="246"/>
                    </a:lnTo>
                    <a:lnTo>
                      <a:pt x="226" y="263"/>
                    </a:lnTo>
                    <a:lnTo>
                      <a:pt x="213" y="274"/>
                    </a:lnTo>
                    <a:lnTo>
                      <a:pt x="194" y="282"/>
                    </a:lnTo>
                    <a:lnTo>
                      <a:pt x="170" y="285"/>
                    </a:lnTo>
                    <a:lnTo>
                      <a:pt x="147" y="283"/>
                    </a:lnTo>
                    <a:lnTo>
                      <a:pt x="130" y="277"/>
                    </a:lnTo>
                    <a:lnTo>
                      <a:pt x="117" y="269"/>
                    </a:lnTo>
                    <a:lnTo>
                      <a:pt x="108" y="257"/>
                    </a:lnTo>
                    <a:lnTo>
                      <a:pt x="103" y="243"/>
                    </a:lnTo>
                    <a:lnTo>
                      <a:pt x="100" y="227"/>
                    </a:lnTo>
                    <a:lnTo>
                      <a:pt x="98" y="210"/>
                    </a:lnTo>
                    <a:lnTo>
                      <a:pt x="98" y="191"/>
                    </a:lnTo>
                    <a:lnTo>
                      <a:pt x="98" y="171"/>
                    </a:lnTo>
                    <a:lnTo>
                      <a:pt x="98" y="11"/>
                    </a:lnTo>
                    <a:lnTo>
                      <a:pt x="141" y="11"/>
                    </a:lnTo>
                    <a:lnTo>
                      <a:pt x="141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43" y="11"/>
                    </a:lnTo>
                    <a:lnTo>
                      <a:pt x="43" y="184"/>
                    </a:lnTo>
                    <a:lnTo>
                      <a:pt x="44" y="217"/>
                    </a:lnTo>
                    <a:lnTo>
                      <a:pt x="48" y="243"/>
                    </a:lnTo>
                    <a:lnTo>
                      <a:pt x="57" y="262"/>
                    </a:lnTo>
                    <a:lnTo>
                      <a:pt x="70" y="276"/>
                    </a:lnTo>
                    <a:lnTo>
                      <a:pt x="91" y="287"/>
                    </a:lnTo>
                    <a:lnTo>
                      <a:pt x="117" y="296"/>
                    </a:lnTo>
                    <a:lnTo>
                      <a:pt x="147" y="299"/>
                    </a:lnTo>
                    <a:lnTo>
                      <a:pt x="174" y="297"/>
                    </a:lnTo>
                    <a:lnTo>
                      <a:pt x="197" y="293"/>
                    </a:lnTo>
                    <a:lnTo>
                      <a:pt x="216" y="286"/>
                    </a:lnTo>
                    <a:lnTo>
                      <a:pt x="232" y="276"/>
                    </a:lnTo>
                    <a:lnTo>
                      <a:pt x="242" y="266"/>
                    </a:lnTo>
                    <a:lnTo>
                      <a:pt x="249" y="253"/>
                    </a:lnTo>
                    <a:lnTo>
                      <a:pt x="253" y="237"/>
                    </a:lnTo>
                    <a:lnTo>
                      <a:pt x="256" y="219"/>
                    </a:lnTo>
                    <a:lnTo>
                      <a:pt x="257" y="194"/>
                    </a:lnTo>
                    <a:lnTo>
                      <a:pt x="257" y="11"/>
                    </a:lnTo>
                    <a:lnTo>
                      <a:pt x="302" y="11"/>
                    </a:lnTo>
                    <a:lnTo>
                      <a:pt x="302" y="0"/>
                    </a:lnTo>
                    <a:lnTo>
                      <a:pt x="202" y="0"/>
                    </a:lnTo>
                    <a:close/>
                  </a:path>
                </a:pathLst>
              </a:custGeom>
              <a:solidFill>
                <a:srgbClr val="000070"/>
              </a:solidFill>
              <a:ln w="0">
                <a:solidFill>
                  <a:srgbClr val="00007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54" name="Freeform 1369"/>
              <p:cNvSpPr>
                <a:spLocks/>
              </p:cNvSpPr>
              <p:nvPr/>
            </p:nvSpPr>
            <p:spPr bwMode="auto">
              <a:xfrm>
                <a:off x="4870" y="2834"/>
                <a:ext cx="142" cy="292"/>
              </a:xfrm>
              <a:custGeom>
                <a:avLst/>
                <a:gdLst>
                  <a:gd name="T0" fmla="*/ 99 w 142"/>
                  <a:gd name="T1" fmla="*/ 11 h 292"/>
                  <a:gd name="T2" fmla="*/ 142 w 142"/>
                  <a:gd name="T3" fmla="*/ 11 h 292"/>
                  <a:gd name="T4" fmla="*/ 142 w 142"/>
                  <a:gd name="T5" fmla="*/ 0 h 292"/>
                  <a:gd name="T6" fmla="*/ 0 w 142"/>
                  <a:gd name="T7" fmla="*/ 0 h 292"/>
                  <a:gd name="T8" fmla="*/ 0 w 142"/>
                  <a:gd name="T9" fmla="*/ 11 h 292"/>
                  <a:gd name="T10" fmla="*/ 43 w 142"/>
                  <a:gd name="T11" fmla="*/ 11 h 292"/>
                  <a:gd name="T12" fmla="*/ 43 w 142"/>
                  <a:gd name="T13" fmla="*/ 282 h 292"/>
                  <a:gd name="T14" fmla="*/ 0 w 142"/>
                  <a:gd name="T15" fmla="*/ 282 h 292"/>
                  <a:gd name="T16" fmla="*/ 0 w 142"/>
                  <a:gd name="T17" fmla="*/ 292 h 292"/>
                  <a:gd name="T18" fmla="*/ 142 w 142"/>
                  <a:gd name="T19" fmla="*/ 292 h 292"/>
                  <a:gd name="T20" fmla="*/ 142 w 142"/>
                  <a:gd name="T21" fmla="*/ 282 h 292"/>
                  <a:gd name="T22" fmla="*/ 99 w 142"/>
                  <a:gd name="T23" fmla="*/ 282 h 292"/>
                  <a:gd name="T24" fmla="*/ 99 w 142"/>
                  <a:gd name="T25" fmla="*/ 11 h 29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42" h="292">
                    <a:moveTo>
                      <a:pt x="99" y="11"/>
                    </a:moveTo>
                    <a:lnTo>
                      <a:pt x="142" y="11"/>
                    </a:lnTo>
                    <a:lnTo>
                      <a:pt x="142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43" y="11"/>
                    </a:lnTo>
                    <a:lnTo>
                      <a:pt x="43" y="282"/>
                    </a:lnTo>
                    <a:lnTo>
                      <a:pt x="0" y="282"/>
                    </a:lnTo>
                    <a:lnTo>
                      <a:pt x="0" y="292"/>
                    </a:lnTo>
                    <a:lnTo>
                      <a:pt x="142" y="292"/>
                    </a:lnTo>
                    <a:lnTo>
                      <a:pt x="142" y="282"/>
                    </a:lnTo>
                    <a:lnTo>
                      <a:pt x="99" y="282"/>
                    </a:lnTo>
                    <a:lnTo>
                      <a:pt x="99" y="11"/>
                    </a:lnTo>
                    <a:close/>
                  </a:path>
                </a:pathLst>
              </a:custGeom>
              <a:solidFill>
                <a:srgbClr val="000070"/>
              </a:solidFill>
              <a:ln w="0">
                <a:solidFill>
                  <a:srgbClr val="00007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107" name="Group 1370"/>
            <p:cNvGrpSpPr>
              <a:grpSpLocks/>
            </p:cNvGrpSpPr>
            <p:nvPr/>
          </p:nvGrpSpPr>
          <p:grpSpPr bwMode="auto">
            <a:xfrm>
              <a:off x="3957" y="3247"/>
              <a:ext cx="1052" cy="195"/>
              <a:chOff x="3957" y="3247"/>
              <a:chExt cx="1052" cy="195"/>
            </a:xfrm>
          </p:grpSpPr>
          <p:sp>
            <p:nvSpPr>
              <p:cNvPr id="4108" name="Freeform 1371"/>
              <p:cNvSpPr>
                <a:spLocks/>
              </p:cNvSpPr>
              <p:nvPr/>
            </p:nvSpPr>
            <p:spPr bwMode="auto">
              <a:xfrm>
                <a:off x="3957" y="3249"/>
                <a:ext cx="59" cy="81"/>
              </a:xfrm>
              <a:custGeom>
                <a:avLst/>
                <a:gdLst>
                  <a:gd name="T0" fmla="*/ 58 w 59"/>
                  <a:gd name="T1" fmla="*/ 3 h 81"/>
                  <a:gd name="T2" fmla="*/ 56 w 59"/>
                  <a:gd name="T3" fmla="*/ 3 h 81"/>
                  <a:gd name="T4" fmla="*/ 52 w 59"/>
                  <a:gd name="T5" fmla="*/ 7 h 81"/>
                  <a:gd name="T6" fmla="*/ 49 w 59"/>
                  <a:gd name="T7" fmla="*/ 4 h 81"/>
                  <a:gd name="T8" fmla="*/ 45 w 59"/>
                  <a:gd name="T9" fmla="*/ 1 h 81"/>
                  <a:gd name="T10" fmla="*/ 41 w 59"/>
                  <a:gd name="T11" fmla="*/ 1 h 81"/>
                  <a:gd name="T12" fmla="*/ 35 w 59"/>
                  <a:gd name="T13" fmla="*/ 0 h 81"/>
                  <a:gd name="T14" fmla="*/ 23 w 59"/>
                  <a:gd name="T15" fmla="*/ 4 h 81"/>
                  <a:gd name="T16" fmla="*/ 12 w 59"/>
                  <a:gd name="T17" fmla="*/ 11 h 81"/>
                  <a:gd name="T18" fmla="*/ 5 w 59"/>
                  <a:gd name="T19" fmla="*/ 24 h 81"/>
                  <a:gd name="T20" fmla="*/ 0 w 59"/>
                  <a:gd name="T21" fmla="*/ 41 h 81"/>
                  <a:gd name="T22" fmla="*/ 3 w 59"/>
                  <a:gd name="T23" fmla="*/ 57 h 81"/>
                  <a:gd name="T24" fmla="*/ 10 w 59"/>
                  <a:gd name="T25" fmla="*/ 70 h 81"/>
                  <a:gd name="T26" fmla="*/ 20 w 59"/>
                  <a:gd name="T27" fmla="*/ 78 h 81"/>
                  <a:gd name="T28" fmla="*/ 35 w 59"/>
                  <a:gd name="T29" fmla="*/ 81 h 81"/>
                  <a:gd name="T30" fmla="*/ 42 w 59"/>
                  <a:gd name="T31" fmla="*/ 81 h 81"/>
                  <a:gd name="T32" fmla="*/ 48 w 59"/>
                  <a:gd name="T33" fmla="*/ 78 h 81"/>
                  <a:gd name="T34" fmla="*/ 53 w 59"/>
                  <a:gd name="T35" fmla="*/ 76 h 81"/>
                  <a:gd name="T36" fmla="*/ 56 w 59"/>
                  <a:gd name="T37" fmla="*/ 80 h 81"/>
                  <a:gd name="T38" fmla="*/ 59 w 59"/>
                  <a:gd name="T39" fmla="*/ 80 h 81"/>
                  <a:gd name="T40" fmla="*/ 59 w 59"/>
                  <a:gd name="T41" fmla="*/ 58 h 81"/>
                  <a:gd name="T42" fmla="*/ 56 w 59"/>
                  <a:gd name="T43" fmla="*/ 58 h 81"/>
                  <a:gd name="T44" fmla="*/ 55 w 59"/>
                  <a:gd name="T45" fmla="*/ 64 h 81"/>
                  <a:gd name="T46" fmla="*/ 52 w 59"/>
                  <a:gd name="T47" fmla="*/ 68 h 81"/>
                  <a:gd name="T48" fmla="*/ 49 w 59"/>
                  <a:gd name="T49" fmla="*/ 73 h 81"/>
                  <a:gd name="T50" fmla="*/ 45 w 59"/>
                  <a:gd name="T51" fmla="*/ 76 h 81"/>
                  <a:gd name="T52" fmla="*/ 41 w 59"/>
                  <a:gd name="T53" fmla="*/ 78 h 81"/>
                  <a:gd name="T54" fmla="*/ 35 w 59"/>
                  <a:gd name="T55" fmla="*/ 78 h 81"/>
                  <a:gd name="T56" fmla="*/ 26 w 59"/>
                  <a:gd name="T57" fmla="*/ 77 h 81"/>
                  <a:gd name="T58" fmla="*/ 20 w 59"/>
                  <a:gd name="T59" fmla="*/ 73 h 81"/>
                  <a:gd name="T60" fmla="*/ 16 w 59"/>
                  <a:gd name="T61" fmla="*/ 66 h 81"/>
                  <a:gd name="T62" fmla="*/ 15 w 59"/>
                  <a:gd name="T63" fmla="*/ 56 h 81"/>
                  <a:gd name="T64" fmla="*/ 15 w 59"/>
                  <a:gd name="T65" fmla="*/ 44 h 81"/>
                  <a:gd name="T66" fmla="*/ 15 w 59"/>
                  <a:gd name="T67" fmla="*/ 36 h 81"/>
                  <a:gd name="T68" fmla="*/ 16 w 59"/>
                  <a:gd name="T69" fmla="*/ 23 h 81"/>
                  <a:gd name="T70" fmla="*/ 19 w 59"/>
                  <a:gd name="T71" fmla="*/ 13 h 81"/>
                  <a:gd name="T72" fmla="*/ 22 w 59"/>
                  <a:gd name="T73" fmla="*/ 10 h 81"/>
                  <a:gd name="T74" fmla="*/ 25 w 59"/>
                  <a:gd name="T75" fmla="*/ 5 h 81"/>
                  <a:gd name="T76" fmla="*/ 29 w 59"/>
                  <a:gd name="T77" fmla="*/ 4 h 81"/>
                  <a:gd name="T78" fmla="*/ 35 w 59"/>
                  <a:gd name="T79" fmla="*/ 3 h 81"/>
                  <a:gd name="T80" fmla="*/ 41 w 59"/>
                  <a:gd name="T81" fmla="*/ 4 h 81"/>
                  <a:gd name="T82" fmla="*/ 45 w 59"/>
                  <a:gd name="T83" fmla="*/ 5 h 81"/>
                  <a:gd name="T84" fmla="*/ 49 w 59"/>
                  <a:gd name="T85" fmla="*/ 8 h 81"/>
                  <a:gd name="T86" fmla="*/ 52 w 59"/>
                  <a:gd name="T87" fmla="*/ 13 h 81"/>
                  <a:gd name="T88" fmla="*/ 53 w 59"/>
                  <a:gd name="T89" fmla="*/ 17 h 81"/>
                  <a:gd name="T90" fmla="*/ 56 w 59"/>
                  <a:gd name="T91" fmla="*/ 23 h 81"/>
                  <a:gd name="T92" fmla="*/ 58 w 59"/>
                  <a:gd name="T93" fmla="*/ 23 h 81"/>
                  <a:gd name="T94" fmla="*/ 58 w 59"/>
                  <a:gd name="T95" fmla="*/ 3 h 81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59" h="81">
                    <a:moveTo>
                      <a:pt x="58" y="3"/>
                    </a:moveTo>
                    <a:lnTo>
                      <a:pt x="56" y="3"/>
                    </a:lnTo>
                    <a:lnTo>
                      <a:pt x="52" y="7"/>
                    </a:lnTo>
                    <a:lnTo>
                      <a:pt x="49" y="4"/>
                    </a:lnTo>
                    <a:lnTo>
                      <a:pt x="45" y="1"/>
                    </a:lnTo>
                    <a:lnTo>
                      <a:pt x="41" y="1"/>
                    </a:lnTo>
                    <a:lnTo>
                      <a:pt x="35" y="0"/>
                    </a:lnTo>
                    <a:lnTo>
                      <a:pt x="23" y="4"/>
                    </a:lnTo>
                    <a:lnTo>
                      <a:pt x="12" y="11"/>
                    </a:lnTo>
                    <a:lnTo>
                      <a:pt x="5" y="24"/>
                    </a:lnTo>
                    <a:lnTo>
                      <a:pt x="0" y="41"/>
                    </a:lnTo>
                    <a:lnTo>
                      <a:pt x="3" y="57"/>
                    </a:lnTo>
                    <a:lnTo>
                      <a:pt x="10" y="70"/>
                    </a:lnTo>
                    <a:lnTo>
                      <a:pt x="20" y="78"/>
                    </a:lnTo>
                    <a:lnTo>
                      <a:pt x="35" y="81"/>
                    </a:lnTo>
                    <a:lnTo>
                      <a:pt x="42" y="81"/>
                    </a:lnTo>
                    <a:lnTo>
                      <a:pt x="48" y="78"/>
                    </a:lnTo>
                    <a:lnTo>
                      <a:pt x="53" y="76"/>
                    </a:lnTo>
                    <a:lnTo>
                      <a:pt x="56" y="80"/>
                    </a:lnTo>
                    <a:lnTo>
                      <a:pt x="59" y="80"/>
                    </a:lnTo>
                    <a:lnTo>
                      <a:pt x="59" y="58"/>
                    </a:lnTo>
                    <a:lnTo>
                      <a:pt x="56" y="58"/>
                    </a:lnTo>
                    <a:lnTo>
                      <a:pt x="55" y="64"/>
                    </a:lnTo>
                    <a:lnTo>
                      <a:pt x="52" y="68"/>
                    </a:lnTo>
                    <a:lnTo>
                      <a:pt x="49" y="73"/>
                    </a:lnTo>
                    <a:lnTo>
                      <a:pt x="45" y="76"/>
                    </a:lnTo>
                    <a:lnTo>
                      <a:pt x="41" y="78"/>
                    </a:lnTo>
                    <a:lnTo>
                      <a:pt x="35" y="78"/>
                    </a:lnTo>
                    <a:lnTo>
                      <a:pt x="26" y="77"/>
                    </a:lnTo>
                    <a:lnTo>
                      <a:pt x="20" y="73"/>
                    </a:lnTo>
                    <a:lnTo>
                      <a:pt x="16" y="66"/>
                    </a:lnTo>
                    <a:lnTo>
                      <a:pt x="15" y="56"/>
                    </a:lnTo>
                    <a:lnTo>
                      <a:pt x="15" y="44"/>
                    </a:lnTo>
                    <a:lnTo>
                      <a:pt x="15" y="36"/>
                    </a:lnTo>
                    <a:lnTo>
                      <a:pt x="16" y="23"/>
                    </a:lnTo>
                    <a:lnTo>
                      <a:pt x="19" y="13"/>
                    </a:lnTo>
                    <a:lnTo>
                      <a:pt x="22" y="10"/>
                    </a:lnTo>
                    <a:lnTo>
                      <a:pt x="25" y="5"/>
                    </a:lnTo>
                    <a:lnTo>
                      <a:pt x="29" y="4"/>
                    </a:lnTo>
                    <a:lnTo>
                      <a:pt x="35" y="3"/>
                    </a:lnTo>
                    <a:lnTo>
                      <a:pt x="41" y="4"/>
                    </a:lnTo>
                    <a:lnTo>
                      <a:pt x="45" y="5"/>
                    </a:lnTo>
                    <a:lnTo>
                      <a:pt x="49" y="8"/>
                    </a:lnTo>
                    <a:lnTo>
                      <a:pt x="52" y="13"/>
                    </a:lnTo>
                    <a:lnTo>
                      <a:pt x="53" y="17"/>
                    </a:lnTo>
                    <a:lnTo>
                      <a:pt x="56" y="23"/>
                    </a:lnTo>
                    <a:lnTo>
                      <a:pt x="58" y="23"/>
                    </a:lnTo>
                    <a:lnTo>
                      <a:pt x="58" y="3"/>
                    </a:lnTo>
                    <a:close/>
                  </a:path>
                </a:pathLst>
              </a:custGeom>
              <a:solidFill>
                <a:srgbClr val="000070"/>
              </a:solidFill>
              <a:ln w="0">
                <a:solidFill>
                  <a:srgbClr val="00007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09" name="Freeform 1372"/>
              <p:cNvSpPr>
                <a:spLocks noEditPoints="1"/>
              </p:cNvSpPr>
              <p:nvPr/>
            </p:nvSpPr>
            <p:spPr bwMode="auto">
              <a:xfrm>
                <a:off x="4029" y="3282"/>
                <a:ext cx="44" cy="48"/>
              </a:xfrm>
              <a:custGeom>
                <a:avLst/>
                <a:gdLst>
                  <a:gd name="T0" fmla="*/ 22 w 44"/>
                  <a:gd name="T1" fmla="*/ 3 h 48"/>
                  <a:gd name="T2" fmla="*/ 26 w 44"/>
                  <a:gd name="T3" fmla="*/ 3 h 48"/>
                  <a:gd name="T4" fmla="*/ 29 w 44"/>
                  <a:gd name="T5" fmla="*/ 4 h 48"/>
                  <a:gd name="T6" fmla="*/ 32 w 44"/>
                  <a:gd name="T7" fmla="*/ 7 h 48"/>
                  <a:gd name="T8" fmla="*/ 33 w 44"/>
                  <a:gd name="T9" fmla="*/ 10 h 48"/>
                  <a:gd name="T10" fmla="*/ 33 w 44"/>
                  <a:gd name="T11" fmla="*/ 13 h 48"/>
                  <a:gd name="T12" fmla="*/ 34 w 44"/>
                  <a:gd name="T13" fmla="*/ 17 h 48"/>
                  <a:gd name="T14" fmla="*/ 34 w 44"/>
                  <a:gd name="T15" fmla="*/ 20 h 48"/>
                  <a:gd name="T16" fmla="*/ 34 w 44"/>
                  <a:gd name="T17" fmla="*/ 24 h 48"/>
                  <a:gd name="T18" fmla="*/ 34 w 44"/>
                  <a:gd name="T19" fmla="*/ 28 h 48"/>
                  <a:gd name="T20" fmla="*/ 34 w 44"/>
                  <a:gd name="T21" fmla="*/ 31 h 48"/>
                  <a:gd name="T22" fmla="*/ 33 w 44"/>
                  <a:gd name="T23" fmla="*/ 35 h 48"/>
                  <a:gd name="T24" fmla="*/ 33 w 44"/>
                  <a:gd name="T25" fmla="*/ 38 h 48"/>
                  <a:gd name="T26" fmla="*/ 32 w 44"/>
                  <a:gd name="T27" fmla="*/ 41 h 48"/>
                  <a:gd name="T28" fmla="*/ 29 w 44"/>
                  <a:gd name="T29" fmla="*/ 44 h 48"/>
                  <a:gd name="T30" fmla="*/ 26 w 44"/>
                  <a:gd name="T31" fmla="*/ 45 h 48"/>
                  <a:gd name="T32" fmla="*/ 22 w 44"/>
                  <a:gd name="T33" fmla="*/ 47 h 48"/>
                  <a:gd name="T34" fmla="*/ 19 w 44"/>
                  <a:gd name="T35" fmla="*/ 45 h 48"/>
                  <a:gd name="T36" fmla="*/ 16 w 44"/>
                  <a:gd name="T37" fmla="*/ 44 h 48"/>
                  <a:gd name="T38" fmla="*/ 13 w 44"/>
                  <a:gd name="T39" fmla="*/ 41 h 48"/>
                  <a:gd name="T40" fmla="*/ 12 w 44"/>
                  <a:gd name="T41" fmla="*/ 38 h 48"/>
                  <a:gd name="T42" fmla="*/ 12 w 44"/>
                  <a:gd name="T43" fmla="*/ 35 h 48"/>
                  <a:gd name="T44" fmla="*/ 10 w 44"/>
                  <a:gd name="T45" fmla="*/ 31 h 48"/>
                  <a:gd name="T46" fmla="*/ 10 w 44"/>
                  <a:gd name="T47" fmla="*/ 28 h 48"/>
                  <a:gd name="T48" fmla="*/ 10 w 44"/>
                  <a:gd name="T49" fmla="*/ 24 h 48"/>
                  <a:gd name="T50" fmla="*/ 10 w 44"/>
                  <a:gd name="T51" fmla="*/ 20 h 48"/>
                  <a:gd name="T52" fmla="*/ 10 w 44"/>
                  <a:gd name="T53" fmla="*/ 17 h 48"/>
                  <a:gd name="T54" fmla="*/ 12 w 44"/>
                  <a:gd name="T55" fmla="*/ 13 h 48"/>
                  <a:gd name="T56" fmla="*/ 12 w 44"/>
                  <a:gd name="T57" fmla="*/ 10 h 48"/>
                  <a:gd name="T58" fmla="*/ 13 w 44"/>
                  <a:gd name="T59" fmla="*/ 7 h 48"/>
                  <a:gd name="T60" fmla="*/ 16 w 44"/>
                  <a:gd name="T61" fmla="*/ 4 h 48"/>
                  <a:gd name="T62" fmla="*/ 19 w 44"/>
                  <a:gd name="T63" fmla="*/ 3 h 48"/>
                  <a:gd name="T64" fmla="*/ 22 w 44"/>
                  <a:gd name="T65" fmla="*/ 3 h 48"/>
                  <a:gd name="T66" fmla="*/ 22 w 44"/>
                  <a:gd name="T67" fmla="*/ 0 h 48"/>
                  <a:gd name="T68" fmla="*/ 10 w 44"/>
                  <a:gd name="T69" fmla="*/ 3 h 48"/>
                  <a:gd name="T70" fmla="*/ 3 w 44"/>
                  <a:gd name="T71" fmla="*/ 11 h 48"/>
                  <a:gd name="T72" fmla="*/ 0 w 44"/>
                  <a:gd name="T73" fmla="*/ 24 h 48"/>
                  <a:gd name="T74" fmla="*/ 3 w 44"/>
                  <a:gd name="T75" fmla="*/ 37 h 48"/>
                  <a:gd name="T76" fmla="*/ 10 w 44"/>
                  <a:gd name="T77" fmla="*/ 45 h 48"/>
                  <a:gd name="T78" fmla="*/ 22 w 44"/>
                  <a:gd name="T79" fmla="*/ 48 h 48"/>
                  <a:gd name="T80" fmla="*/ 33 w 44"/>
                  <a:gd name="T81" fmla="*/ 45 h 48"/>
                  <a:gd name="T82" fmla="*/ 42 w 44"/>
                  <a:gd name="T83" fmla="*/ 37 h 48"/>
                  <a:gd name="T84" fmla="*/ 44 w 44"/>
                  <a:gd name="T85" fmla="*/ 24 h 48"/>
                  <a:gd name="T86" fmla="*/ 42 w 44"/>
                  <a:gd name="T87" fmla="*/ 11 h 48"/>
                  <a:gd name="T88" fmla="*/ 33 w 44"/>
                  <a:gd name="T89" fmla="*/ 3 h 48"/>
                  <a:gd name="T90" fmla="*/ 22 w 44"/>
                  <a:gd name="T91" fmla="*/ 0 h 48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44" h="48">
                    <a:moveTo>
                      <a:pt x="22" y="3"/>
                    </a:moveTo>
                    <a:lnTo>
                      <a:pt x="26" y="3"/>
                    </a:lnTo>
                    <a:lnTo>
                      <a:pt x="29" y="4"/>
                    </a:lnTo>
                    <a:lnTo>
                      <a:pt x="32" y="7"/>
                    </a:lnTo>
                    <a:lnTo>
                      <a:pt x="33" y="10"/>
                    </a:lnTo>
                    <a:lnTo>
                      <a:pt x="33" y="13"/>
                    </a:lnTo>
                    <a:lnTo>
                      <a:pt x="34" y="17"/>
                    </a:lnTo>
                    <a:lnTo>
                      <a:pt x="34" y="20"/>
                    </a:lnTo>
                    <a:lnTo>
                      <a:pt x="34" y="24"/>
                    </a:lnTo>
                    <a:lnTo>
                      <a:pt x="34" y="28"/>
                    </a:lnTo>
                    <a:lnTo>
                      <a:pt x="34" y="31"/>
                    </a:lnTo>
                    <a:lnTo>
                      <a:pt x="33" y="35"/>
                    </a:lnTo>
                    <a:lnTo>
                      <a:pt x="33" y="38"/>
                    </a:lnTo>
                    <a:lnTo>
                      <a:pt x="32" y="41"/>
                    </a:lnTo>
                    <a:lnTo>
                      <a:pt x="29" y="44"/>
                    </a:lnTo>
                    <a:lnTo>
                      <a:pt x="26" y="45"/>
                    </a:lnTo>
                    <a:lnTo>
                      <a:pt x="22" y="47"/>
                    </a:lnTo>
                    <a:lnTo>
                      <a:pt x="19" y="45"/>
                    </a:lnTo>
                    <a:lnTo>
                      <a:pt x="16" y="44"/>
                    </a:lnTo>
                    <a:lnTo>
                      <a:pt x="13" y="41"/>
                    </a:lnTo>
                    <a:lnTo>
                      <a:pt x="12" y="38"/>
                    </a:lnTo>
                    <a:lnTo>
                      <a:pt x="12" y="35"/>
                    </a:lnTo>
                    <a:lnTo>
                      <a:pt x="10" y="31"/>
                    </a:lnTo>
                    <a:lnTo>
                      <a:pt x="10" y="28"/>
                    </a:lnTo>
                    <a:lnTo>
                      <a:pt x="10" y="24"/>
                    </a:lnTo>
                    <a:lnTo>
                      <a:pt x="10" y="20"/>
                    </a:lnTo>
                    <a:lnTo>
                      <a:pt x="10" y="17"/>
                    </a:lnTo>
                    <a:lnTo>
                      <a:pt x="12" y="13"/>
                    </a:lnTo>
                    <a:lnTo>
                      <a:pt x="12" y="10"/>
                    </a:lnTo>
                    <a:lnTo>
                      <a:pt x="13" y="7"/>
                    </a:lnTo>
                    <a:lnTo>
                      <a:pt x="16" y="4"/>
                    </a:lnTo>
                    <a:lnTo>
                      <a:pt x="19" y="3"/>
                    </a:lnTo>
                    <a:lnTo>
                      <a:pt x="22" y="3"/>
                    </a:lnTo>
                    <a:close/>
                    <a:moveTo>
                      <a:pt x="22" y="0"/>
                    </a:moveTo>
                    <a:lnTo>
                      <a:pt x="10" y="3"/>
                    </a:lnTo>
                    <a:lnTo>
                      <a:pt x="3" y="11"/>
                    </a:lnTo>
                    <a:lnTo>
                      <a:pt x="0" y="24"/>
                    </a:lnTo>
                    <a:lnTo>
                      <a:pt x="3" y="37"/>
                    </a:lnTo>
                    <a:lnTo>
                      <a:pt x="10" y="45"/>
                    </a:lnTo>
                    <a:lnTo>
                      <a:pt x="22" y="48"/>
                    </a:lnTo>
                    <a:lnTo>
                      <a:pt x="33" y="45"/>
                    </a:lnTo>
                    <a:lnTo>
                      <a:pt x="42" y="37"/>
                    </a:lnTo>
                    <a:lnTo>
                      <a:pt x="44" y="24"/>
                    </a:lnTo>
                    <a:lnTo>
                      <a:pt x="42" y="11"/>
                    </a:lnTo>
                    <a:lnTo>
                      <a:pt x="33" y="3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70"/>
              </a:solidFill>
              <a:ln w="0">
                <a:solidFill>
                  <a:srgbClr val="00007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10" name="Freeform 1373"/>
              <p:cNvSpPr>
                <a:spLocks/>
              </p:cNvSpPr>
              <p:nvPr/>
            </p:nvSpPr>
            <p:spPr bwMode="auto">
              <a:xfrm>
                <a:off x="4082" y="3282"/>
                <a:ext cx="52" cy="47"/>
              </a:xfrm>
              <a:custGeom>
                <a:avLst/>
                <a:gdLst>
                  <a:gd name="T0" fmla="*/ 6 w 52"/>
                  <a:gd name="T1" fmla="*/ 4 h 47"/>
                  <a:gd name="T2" fmla="*/ 0 w 52"/>
                  <a:gd name="T3" fmla="*/ 4 h 47"/>
                  <a:gd name="T4" fmla="*/ 0 w 52"/>
                  <a:gd name="T5" fmla="*/ 1 h 47"/>
                  <a:gd name="T6" fmla="*/ 1 w 52"/>
                  <a:gd name="T7" fmla="*/ 1 h 47"/>
                  <a:gd name="T8" fmla="*/ 6 w 52"/>
                  <a:gd name="T9" fmla="*/ 1 h 47"/>
                  <a:gd name="T10" fmla="*/ 9 w 52"/>
                  <a:gd name="T11" fmla="*/ 1 h 47"/>
                  <a:gd name="T12" fmla="*/ 12 w 52"/>
                  <a:gd name="T13" fmla="*/ 0 h 47"/>
                  <a:gd name="T14" fmla="*/ 14 w 52"/>
                  <a:gd name="T15" fmla="*/ 0 h 47"/>
                  <a:gd name="T16" fmla="*/ 14 w 52"/>
                  <a:gd name="T17" fmla="*/ 13 h 47"/>
                  <a:gd name="T18" fmla="*/ 16 w 52"/>
                  <a:gd name="T19" fmla="*/ 13 h 47"/>
                  <a:gd name="T20" fmla="*/ 17 w 52"/>
                  <a:gd name="T21" fmla="*/ 8 h 47"/>
                  <a:gd name="T22" fmla="*/ 20 w 52"/>
                  <a:gd name="T23" fmla="*/ 4 h 47"/>
                  <a:gd name="T24" fmla="*/ 23 w 52"/>
                  <a:gd name="T25" fmla="*/ 3 h 47"/>
                  <a:gd name="T26" fmla="*/ 27 w 52"/>
                  <a:gd name="T27" fmla="*/ 0 h 47"/>
                  <a:gd name="T28" fmla="*/ 32 w 52"/>
                  <a:gd name="T29" fmla="*/ 0 h 47"/>
                  <a:gd name="T30" fmla="*/ 33 w 52"/>
                  <a:gd name="T31" fmla="*/ 0 h 47"/>
                  <a:gd name="T32" fmla="*/ 36 w 52"/>
                  <a:gd name="T33" fmla="*/ 0 h 47"/>
                  <a:gd name="T34" fmla="*/ 39 w 52"/>
                  <a:gd name="T35" fmla="*/ 1 h 47"/>
                  <a:gd name="T36" fmla="*/ 42 w 52"/>
                  <a:gd name="T37" fmla="*/ 3 h 47"/>
                  <a:gd name="T38" fmla="*/ 43 w 52"/>
                  <a:gd name="T39" fmla="*/ 4 h 47"/>
                  <a:gd name="T40" fmla="*/ 44 w 52"/>
                  <a:gd name="T41" fmla="*/ 7 h 47"/>
                  <a:gd name="T42" fmla="*/ 46 w 52"/>
                  <a:gd name="T43" fmla="*/ 11 h 47"/>
                  <a:gd name="T44" fmla="*/ 46 w 52"/>
                  <a:gd name="T45" fmla="*/ 44 h 47"/>
                  <a:gd name="T46" fmla="*/ 52 w 52"/>
                  <a:gd name="T47" fmla="*/ 44 h 47"/>
                  <a:gd name="T48" fmla="*/ 52 w 52"/>
                  <a:gd name="T49" fmla="*/ 47 h 47"/>
                  <a:gd name="T50" fmla="*/ 30 w 52"/>
                  <a:gd name="T51" fmla="*/ 47 h 47"/>
                  <a:gd name="T52" fmla="*/ 30 w 52"/>
                  <a:gd name="T53" fmla="*/ 44 h 47"/>
                  <a:gd name="T54" fmla="*/ 36 w 52"/>
                  <a:gd name="T55" fmla="*/ 44 h 47"/>
                  <a:gd name="T56" fmla="*/ 36 w 52"/>
                  <a:gd name="T57" fmla="*/ 13 h 47"/>
                  <a:gd name="T58" fmla="*/ 36 w 52"/>
                  <a:gd name="T59" fmla="*/ 8 h 47"/>
                  <a:gd name="T60" fmla="*/ 36 w 52"/>
                  <a:gd name="T61" fmla="*/ 5 h 47"/>
                  <a:gd name="T62" fmla="*/ 33 w 52"/>
                  <a:gd name="T63" fmla="*/ 4 h 47"/>
                  <a:gd name="T64" fmla="*/ 32 w 52"/>
                  <a:gd name="T65" fmla="*/ 4 h 47"/>
                  <a:gd name="T66" fmla="*/ 29 w 52"/>
                  <a:gd name="T67" fmla="*/ 3 h 47"/>
                  <a:gd name="T68" fmla="*/ 26 w 52"/>
                  <a:gd name="T69" fmla="*/ 4 h 47"/>
                  <a:gd name="T70" fmla="*/ 22 w 52"/>
                  <a:gd name="T71" fmla="*/ 7 h 47"/>
                  <a:gd name="T72" fmla="*/ 19 w 52"/>
                  <a:gd name="T73" fmla="*/ 10 h 47"/>
                  <a:gd name="T74" fmla="*/ 17 w 52"/>
                  <a:gd name="T75" fmla="*/ 14 h 47"/>
                  <a:gd name="T76" fmla="*/ 16 w 52"/>
                  <a:gd name="T77" fmla="*/ 18 h 47"/>
                  <a:gd name="T78" fmla="*/ 14 w 52"/>
                  <a:gd name="T79" fmla="*/ 23 h 47"/>
                  <a:gd name="T80" fmla="*/ 14 w 52"/>
                  <a:gd name="T81" fmla="*/ 44 h 47"/>
                  <a:gd name="T82" fmla="*/ 22 w 52"/>
                  <a:gd name="T83" fmla="*/ 44 h 47"/>
                  <a:gd name="T84" fmla="*/ 22 w 52"/>
                  <a:gd name="T85" fmla="*/ 47 h 47"/>
                  <a:gd name="T86" fmla="*/ 0 w 52"/>
                  <a:gd name="T87" fmla="*/ 47 h 47"/>
                  <a:gd name="T88" fmla="*/ 0 w 52"/>
                  <a:gd name="T89" fmla="*/ 44 h 47"/>
                  <a:gd name="T90" fmla="*/ 6 w 52"/>
                  <a:gd name="T91" fmla="*/ 44 h 47"/>
                  <a:gd name="T92" fmla="*/ 6 w 52"/>
                  <a:gd name="T93" fmla="*/ 4 h 47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52" h="47">
                    <a:moveTo>
                      <a:pt x="6" y="4"/>
                    </a:moveTo>
                    <a:lnTo>
                      <a:pt x="0" y="4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6" y="1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4" y="13"/>
                    </a:lnTo>
                    <a:lnTo>
                      <a:pt x="16" y="13"/>
                    </a:lnTo>
                    <a:lnTo>
                      <a:pt x="17" y="8"/>
                    </a:lnTo>
                    <a:lnTo>
                      <a:pt x="20" y="4"/>
                    </a:lnTo>
                    <a:lnTo>
                      <a:pt x="23" y="3"/>
                    </a:lnTo>
                    <a:lnTo>
                      <a:pt x="27" y="0"/>
                    </a:lnTo>
                    <a:lnTo>
                      <a:pt x="32" y="0"/>
                    </a:lnTo>
                    <a:lnTo>
                      <a:pt x="33" y="0"/>
                    </a:lnTo>
                    <a:lnTo>
                      <a:pt x="36" y="0"/>
                    </a:lnTo>
                    <a:lnTo>
                      <a:pt x="39" y="1"/>
                    </a:lnTo>
                    <a:lnTo>
                      <a:pt x="42" y="3"/>
                    </a:lnTo>
                    <a:lnTo>
                      <a:pt x="43" y="4"/>
                    </a:lnTo>
                    <a:lnTo>
                      <a:pt x="44" y="7"/>
                    </a:lnTo>
                    <a:lnTo>
                      <a:pt x="46" y="11"/>
                    </a:lnTo>
                    <a:lnTo>
                      <a:pt x="46" y="44"/>
                    </a:lnTo>
                    <a:lnTo>
                      <a:pt x="52" y="44"/>
                    </a:lnTo>
                    <a:lnTo>
                      <a:pt x="52" y="47"/>
                    </a:lnTo>
                    <a:lnTo>
                      <a:pt x="30" y="47"/>
                    </a:lnTo>
                    <a:lnTo>
                      <a:pt x="30" y="44"/>
                    </a:lnTo>
                    <a:lnTo>
                      <a:pt x="36" y="44"/>
                    </a:lnTo>
                    <a:lnTo>
                      <a:pt x="36" y="13"/>
                    </a:lnTo>
                    <a:lnTo>
                      <a:pt x="36" y="8"/>
                    </a:lnTo>
                    <a:lnTo>
                      <a:pt x="36" y="5"/>
                    </a:lnTo>
                    <a:lnTo>
                      <a:pt x="33" y="4"/>
                    </a:lnTo>
                    <a:lnTo>
                      <a:pt x="32" y="4"/>
                    </a:lnTo>
                    <a:lnTo>
                      <a:pt x="29" y="3"/>
                    </a:lnTo>
                    <a:lnTo>
                      <a:pt x="26" y="4"/>
                    </a:lnTo>
                    <a:lnTo>
                      <a:pt x="22" y="7"/>
                    </a:lnTo>
                    <a:lnTo>
                      <a:pt x="19" y="10"/>
                    </a:lnTo>
                    <a:lnTo>
                      <a:pt x="17" y="14"/>
                    </a:lnTo>
                    <a:lnTo>
                      <a:pt x="16" y="18"/>
                    </a:lnTo>
                    <a:lnTo>
                      <a:pt x="14" y="23"/>
                    </a:lnTo>
                    <a:lnTo>
                      <a:pt x="14" y="44"/>
                    </a:lnTo>
                    <a:lnTo>
                      <a:pt x="22" y="44"/>
                    </a:lnTo>
                    <a:lnTo>
                      <a:pt x="22" y="47"/>
                    </a:lnTo>
                    <a:lnTo>
                      <a:pt x="0" y="47"/>
                    </a:lnTo>
                    <a:lnTo>
                      <a:pt x="0" y="44"/>
                    </a:lnTo>
                    <a:lnTo>
                      <a:pt x="6" y="44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000070"/>
              </a:solidFill>
              <a:ln w="0">
                <a:solidFill>
                  <a:srgbClr val="00007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11" name="Freeform 1374"/>
              <p:cNvSpPr>
                <a:spLocks/>
              </p:cNvSpPr>
              <p:nvPr/>
            </p:nvSpPr>
            <p:spPr bwMode="auto">
              <a:xfrm>
                <a:off x="4138" y="3249"/>
                <a:ext cx="39" cy="80"/>
              </a:xfrm>
              <a:custGeom>
                <a:avLst/>
                <a:gdLst>
                  <a:gd name="T0" fmla="*/ 27 w 39"/>
                  <a:gd name="T1" fmla="*/ 34 h 80"/>
                  <a:gd name="T2" fmla="*/ 27 w 39"/>
                  <a:gd name="T3" fmla="*/ 37 h 80"/>
                  <a:gd name="T4" fmla="*/ 19 w 39"/>
                  <a:gd name="T5" fmla="*/ 37 h 80"/>
                  <a:gd name="T6" fmla="*/ 19 w 39"/>
                  <a:gd name="T7" fmla="*/ 77 h 80"/>
                  <a:gd name="T8" fmla="*/ 27 w 39"/>
                  <a:gd name="T9" fmla="*/ 77 h 80"/>
                  <a:gd name="T10" fmla="*/ 27 w 39"/>
                  <a:gd name="T11" fmla="*/ 80 h 80"/>
                  <a:gd name="T12" fmla="*/ 0 w 39"/>
                  <a:gd name="T13" fmla="*/ 80 h 80"/>
                  <a:gd name="T14" fmla="*/ 0 w 39"/>
                  <a:gd name="T15" fmla="*/ 77 h 80"/>
                  <a:gd name="T16" fmla="*/ 9 w 39"/>
                  <a:gd name="T17" fmla="*/ 77 h 80"/>
                  <a:gd name="T18" fmla="*/ 9 w 39"/>
                  <a:gd name="T19" fmla="*/ 37 h 80"/>
                  <a:gd name="T20" fmla="*/ 0 w 39"/>
                  <a:gd name="T21" fmla="*/ 37 h 80"/>
                  <a:gd name="T22" fmla="*/ 0 w 39"/>
                  <a:gd name="T23" fmla="*/ 34 h 80"/>
                  <a:gd name="T24" fmla="*/ 9 w 39"/>
                  <a:gd name="T25" fmla="*/ 34 h 80"/>
                  <a:gd name="T26" fmla="*/ 9 w 39"/>
                  <a:gd name="T27" fmla="*/ 28 h 80"/>
                  <a:gd name="T28" fmla="*/ 11 w 39"/>
                  <a:gd name="T29" fmla="*/ 16 h 80"/>
                  <a:gd name="T30" fmla="*/ 14 w 39"/>
                  <a:gd name="T31" fmla="*/ 7 h 80"/>
                  <a:gd name="T32" fmla="*/ 21 w 39"/>
                  <a:gd name="T33" fmla="*/ 1 h 80"/>
                  <a:gd name="T34" fmla="*/ 29 w 39"/>
                  <a:gd name="T35" fmla="*/ 0 h 80"/>
                  <a:gd name="T36" fmla="*/ 31 w 39"/>
                  <a:gd name="T37" fmla="*/ 0 h 80"/>
                  <a:gd name="T38" fmla="*/ 34 w 39"/>
                  <a:gd name="T39" fmla="*/ 1 h 80"/>
                  <a:gd name="T40" fmla="*/ 36 w 39"/>
                  <a:gd name="T41" fmla="*/ 3 h 80"/>
                  <a:gd name="T42" fmla="*/ 39 w 39"/>
                  <a:gd name="T43" fmla="*/ 4 h 80"/>
                  <a:gd name="T44" fmla="*/ 39 w 39"/>
                  <a:gd name="T45" fmla="*/ 7 h 80"/>
                  <a:gd name="T46" fmla="*/ 39 w 39"/>
                  <a:gd name="T47" fmla="*/ 10 h 80"/>
                  <a:gd name="T48" fmla="*/ 36 w 39"/>
                  <a:gd name="T49" fmla="*/ 11 h 80"/>
                  <a:gd name="T50" fmla="*/ 34 w 39"/>
                  <a:gd name="T51" fmla="*/ 11 h 80"/>
                  <a:gd name="T52" fmla="*/ 31 w 39"/>
                  <a:gd name="T53" fmla="*/ 10 h 80"/>
                  <a:gd name="T54" fmla="*/ 30 w 39"/>
                  <a:gd name="T55" fmla="*/ 8 h 80"/>
                  <a:gd name="T56" fmla="*/ 30 w 39"/>
                  <a:gd name="T57" fmla="*/ 5 h 80"/>
                  <a:gd name="T58" fmla="*/ 30 w 39"/>
                  <a:gd name="T59" fmla="*/ 5 h 80"/>
                  <a:gd name="T60" fmla="*/ 30 w 39"/>
                  <a:gd name="T61" fmla="*/ 4 h 80"/>
                  <a:gd name="T62" fmla="*/ 30 w 39"/>
                  <a:gd name="T63" fmla="*/ 3 h 80"/>
                  <a:gd name="T64" fmla="*/ 30 w 39"/>
                  <a:gd name="T65" fmla="*/ 3 h 80"/>
                  <a:gd name="T66" fmla="*/ 29 w 39"/>
                  <a:gd name="T67" fmla="*/ 3 h 80"/>
                  <a:gd name="T68" fmla="*/ 27 w 39"/>
                  <a:gd name="T69" fmla="*/ 3 h 80"/>
                  <a:gd name="T70" fmla="*/ 24 w 39"/>
                  <a:gd name="T71" fmla="*/ 3 h 80"/>
                  <a:gd name="T72" fmla="*/ 21 w 39"/>
                  <a:gd name="T73" fmla="*/ 5 h 80"/>
                  <a:gd name="T74" fmla="*/ 20 w 39"/>
                  <a:gd name="T75" fmla="*/ 10 h 80"/>
                  <a:gd name="T76" fmla="*/ 19 w 39"/>
                  <a:gd name="T77" fmla="*/ 14 h 80"/>
                  <a:gd name="T78" fmla="*/ 19 w 39"/>
                  <a:gd name="T79" fmla="*/ 21 h 80"/>
                  <a:gd name="T80" fmla="*/ 19 w 39"/>
                  <a:gd name="T81" fmla="*/ 34 h 80"/>
                  <a:gd name="T82" fmla="*/ 27 w 39"/>
                  <a:gd name="T83" fmla="*/ 34 h 8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39" h="80">
                    <a:moveTo>
                      <a:pt x="27" y="34"/>
                    </a:moveTo>
                    <a:lnTo>
                      <a:pt x="27" y="37"/>
                    </a:lnTo>
                    <a:lnTo>
                      <a:pt x="19" y="37"/>
                    </a:lnTo>
                    <a:lnTo>
                      <a:pt x="19" y="77"/>
                    </a:lnTo>
                    <a:lnTo>
                      <a:pt x="27" y="77"/>
                    </a:lnTo>
                    <a:lnTo>
                      <a:pt x="27" y="80"/>
                    </a:lnTo>
                    <a:lnTo>
                      <a:pt x="0" y="80"/>
                    </a:lnTo>
                    <a:lnTo>
                      <a:pt x="0" y="77"/>
                    </a:lnTo>
                    <a:lnTo>
                      <a:pt x="9" y="77"/>
                    </a:lnTo>
                    <a:lnTo>
                      <a:pt x="9" y="37"/>
                    </a:lnTo>
                    <a:lnTo>
                      <a:pt x="0" y="37"/>
                    </a:lnTo>
                    <a:lnTo>
                      <a:pt x="0" y="34"/>
                    </a:lnTo>
                    <a:lnTo>
                      <a:pt x="9" y="34"/>
                    </a:lnTo>
                    <a:lnTo>
                      <a:pt x="9" y="28"/>
                    </a:lnTo>
                    <a:lnTo>
                      <a:pt x="11" y="16"/>
                    </a:lnTo>
                    <a:lnTo>
                      <a:pt x="14" y="7"/>
                    </a:lnTo>
                    <a:lnTo>
                      <a:pt x="21" y="1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4" y="1"/>
                    </a:lnTo>
                    <a:lnTo>
                      <a:pt x="36" y="3"/>
                    </a:lnTo>
                    <a:lnTo>
                      <a:pt x="39" y="4"/>
                    </a:lnTo>
                    <a:lnTo>
                      <a:pt x="39" y="7"/>
                    </a:lnTo>
                    <a:lnTo>
                      <a:pt x="39" y="10"/>
                    </a:lnTo>
                    <a:lnTo>
                      <a:pt x="36" y="11"/>
                    </a:lnTo>
                    <a:lnTo>
                      <a:pt x="34" y="11"/>
                    </a:lnTo>
                    <a:lnTo>
                      <a:pt x="31" y="10"/>
                    </a:lnTo>
                    <a:lnTo>
                      <a:pt x="30" y="8"/>
                    </a:lnTo>
                    <a:lnTo>
                      <a:pt x="30" y="5"/>
                    </a:lnTo>
                    <a:lnTo>
                      <a:pt x="30" y="4"/>
                    </a:lnTo>
                    <a:lnTo>
                      <a:pt x="30" y="3"/>
                    </a:lnTo>
                    <a:lnTo>
                      <a:pt x="29" y="3"/>
                    </a:lnTo>
                    <a:lnTo>
                      <a:pt x="27" y="3"/>
                    </a:lnTo>
                    <a:lnTo>
                      <a:pt x="24" y="3"/>
                    </a:lnTo>
                    <a:lnTo>
                      <a:pt x="21" y="5"/>
                    </a:lnTo>
                    <a:lnTo>
                      <a:pt x="20" y="10"/>
                    </a:lnTo>
                    <a:lnTo>
                      <a:pt x="19" y="14"/>
                    </a:lnTo>
                    <a:lnTo>
                      <a:pt x="19" y="21"/>
                    </a:lnTo>
                    <a:lnTo>
                      <a:pt x="19" y="34"/>
                    </a:lnTo>
                    <a:lnTo>
                      <a:pt x="27" y="34"/>
                    </a:lnTo>
                    <a:close/>
                  </a:path>
                </a:pathLst>
              </a:custGeom>
              <a:solidFill>
                <a:srgbClr val="000070"/>
              </a:solidFill>
              <a:ln w="0">
                <a:solidFill>
                  <a:srgbClr val="00007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12" name="Freeform 1375"/>
              <p:cNvSpPr>
                <a:spLocks noEditPoints="1"/>
              </p:cNvSpPr>
              <p:nvPr/>
            </p:nvSpPr>
            <p:spPr bwMode="auto">
              <a:xfrm>
                <a:off x="4175" y="3282"/>
                <a:ext cx="45" cy="48"/>
              </a:xfrm>
              <a:custGeom>
                <a:avLst/>
                <a:gdLst>
                  <a:gd name="T0" fmla="*/ 12 w 45"/>
                  <a:gd name="T1" fmla="*/ 17 h 48"/>
                  <a:gd name="T2" fmla="*/ 12 w 45"/>
                  <a:gd name="T3" fmla="*/ 13 h 48"/>
                  <a:gd name="T4" fmla="*/ 12 w 45"/>
                  <a:gd name="T5" fmla="*/ 10 h 48"/>
                  <a:gd name="T6" fmla="*/ 13 w 45"/>
                  <a:gd name="T7" fmla="*/ 8 h 48"/>
                  <a:gd name="T8" fmla="*/ 14 w 45"/>
                  <a:gd name="T9" fmla="*/ 7 h 48"/>
                  <a:gd name="T10" fmla="*/ 16 w 45"/>
                  <a:gd name="T11" fmla="*/ 4 h 48"/>
                  <a:gd name="T12" fmla="*/ 19 w 45"/>
                  <a:gd name="T13" fmla="*/ 3 h 48"/>
                  <a:gd name="T14" fmla="*/ 23 w 45"/>
                  <a:gd name="T15" fmla="*/ 3 h 48"/>
                  <a:gd name="T16" fmla="*/ 26 w 45"/>
                  <a:gd name="T17" fmla="*/ 3 h 48"/>
                  <a:gd name="T18" fmla="*/ 29 w 45"/>
                  <a:gd name="T19" fmla="*/ 4 h 48"/>
                  <a:gd name="T20" fmla="*/ 32 w 45"/>
                  <a:gd name="T21" fmla="*/ 5 h 48"/>
                  <a:gd name="T22" fmla="*/ 33 w 45"/>
                  <a:gd name="T23" fmla="*/ 8 h 48"/>
                  <a:gd name="T24" fmla="*/ 33 w 45"/>
                  <a:gd name="T25" fmla="*/ 13 h 48"/>
                  <a:gd name="T26" fmla="*/ 33 w 45"/>
                  <a:gd name="T27" fmla="*/ 17 h 48"/>
                  <a:gd name="T28" fmla="*/ 12 w 45"/>
                  <a:gd name="T29" fmla="*/ 17 h 48"/>
                  <a:gd name="T30" fmla="*/ 42 w 45"/>
                  <a:gd name="T31" fmla="*/ 33 h 48"/>
                  <a:gd name="T32" fmla="*/ 40 w 45"/>
                  <a:gd name="T33" fmla="*/ 37 h 48"/>
                  <a:gd name="T34" fmla="*/ 37 w 45"/>
                  <a:gd name="T35" fmla="*/ 41 h 48"/>
                  <a:gd name="T36" fmla="*/ 33 w 45"/>
                  <a:gd name="T37" fmla="*/ 44 h 48"/>
                  <a:gd name="T38" fmla="*/ 29 w 45"/>
                  <a:gd name="T39" fmla="*/ 45 h 48"/>
                  <a:gd name="T40" fmla="*/ 25 w 45"/>
                  <a:gd name="T41" fmla="*/ 47 h 48"/>
                  <a:gd name="T42" fmla="*/ 20 w 45"/>
                  <a:gd name="T43" fmla="*/ 45 h 48"/>
                  <a:gd name="T44" fmla="*/ 17 w 45"/>
                  <a:gd name="T45" fmla="*/ 44 h 48"/>
                  <a:gd name="T46" fmla="*/ 14 w 45"/>
                  <a:gd name="T47" fmla="*/ 41 h 48"/>
                  <a:gd name="T48" fmla="*/ 13 w 45"/>
                  <a:gd name="T49" fmla="*/ 38 h 48"/>
                  <a:gd name="T50" fmla="*/ 12 w 45"/>
                  <a:gd name="T51" fmla="*/ 34 h 48"/>
                  <a:gd name="T52" fmla="*/ 12 w 45"/>
                  <a:gd name="T53" fmla="*/ 30 h 48"/>
                  <a:gd name="T54" fmla="*/ 10 w 45"/>
                  <a:gd name="T55" fmla="*/ 25 h 48"/>
                  <a:gd name="T56" fmla="*/ 10 w 45"/>
                  <a:gd name="T57" fmla="*/ 21 h 48"/>
                  <a:gd name="T58" fmla="*/ 45 w 45"/>
                  <a:gd name="T59" fmla="*/ 21 h 48"/>
                  <a:gd name="T60" fmla="*/ 43 w 45"/>
                  <a:gd name="T61" fmla="*/ 14 h 48"/>
                  <a:gd name="T62" fmla="*/ 42 w 45"/>
                  <a:gd name="T63" fmla="*/ 10 h 48"/>
                  <a:gd name="T64" fmla="*/ 37 w 45"/>
                  <a:gd name="T65" fmla="*/ 5 h 48"/>
                  <a:gd name="T66" fmla="*/ 33 w 45"/>
                  <a:gd name="T67" fmla="*/ 3 h 48"/>
                  <a:gd name="T68" fmla="*/ 29 w 45"/>
                  <a:gd name="T69" fmla="*/ 0 h 48"/>
                  <a:gd name="T70" fmla="*/ 23 w 45"/>
                  <a:gd name="T71" fmla="*/ 0 h 48"/>
                  <a:gd name="T72" fmla="*/ 13 w 45"/>
                  <a:gd name="T73" fmla="*/ 3 h 48"/>
                  <a:gd name="T74" fmla="*/ 6 w 45"/>
                  <a:gd name="T75" fmla="*/ 8 h 48"/>
                  <a:gd name="T76" fmla="*/ 2 w 45"/>
                  <a:gd name="T77" fmla="*/ 17 h 48"/>
                  <a:gd name="T78" fmla="*/ 0 w 45"/>
                  <a:gd name="T79" fmla="*/ 25 h 48"/>
                  <a:gd name="T80" fmla="*/ 3 w 45"/>
                  <a:gd name="T81" fmla="*/ 38 h 48"/>
                  <a:gd name="T82" fmla="*/ 12 w 45"/>
                  <a:gd name="T83" fmla="*/ 45 h 48"/>
                  <a:gd name="T84" fmla="*/ 23 w 45"/>
                  <a:gd name="T85" fmla="*/ 48 h 48"/>
                  <a:gd name="T86" fmla="*/ 29 w 45"/>
                  <a:gd name="T87" fmla="*/ 48 h 48"/>
                  <a:gd name="T88" fmla="*/ 35 w 45"/>
                  <a:gd name="T89" fmla="*/ 45 h 48"/>
                  <a:gd name="T90" fmla="*/ 39 w 45"/>
                  <a:gd name="T91" fmla="*/ 43 h 48"/>
                  <a:gd name="T92" fmla="*/ 42 w 45"/>
                  <a:gd name="T93" fmla="*/ 38 h 48"/>
                  <a:gd name="T94" fmla="*/ 43 w 45"/>
                  <a:gd name="T95" fmla="*/ 33 h 48"/>
                  <a:gd name="T96" fmla="*/ 42 w 45"/>
                  <a:gd name="T97" fmla="*/ 33 h 4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45" h="48">
                    <a:moveTo>
                      <a:pt x="12" y="17"/>
                    </a:moveTo>
                    <a:lnTo>
                      <a:pt x="12" y="13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4" y="7"/>
                    </a:lnTo>
                    <a:lnTo>
                      <a:pt x="16" y="4"/>
                    </a:lnTo>
                    <a:lnTo>
                      <a:pt x="19" y="3"/>
                    </a:lnTo>
                    <a:lnTo>
                      <a:pt x="23" y="3"/>
                    </a:lnTo>
                    <a:lnTo>
                      <a:pt x="26" y="3"/>
                    </a:lnTo>
                    <a:lnTo>
                      <a:pt x="29" y="4"/>
                    </a:lnTo>
                    <a:lnTo>
                      <a:pt x="32" y="5"/>
                    </a:lnTo>
                    <a:lnTo>
                      <a:pt x="33" y="8"/>
                    </a:lnTo>
                    <a:lnTo>
                      <a:pt x="33" y="13"/>
                    </a:lnTo>
                    <a:lnTo>
                      <a:pt x="33" y="17"/>
                    </a:lnTo>
                    <a:lnTo>
                      <a:pt x="12" y="17"/>
                    </a:lnTo>
                    <a:close/>
                    <a:moveTo>
                      <a:pt x="42" y="33"/>
                    </a:moveTo>
                    <a:lnTo>
                      <a:pt x="40" y="37"/>
                    </a:lnTo>
                    <a:lnTo>
                      <a:pt x="37" y="41"/>
                    </a:lnTo>
                    <a:lnTo>
                      <a:pt x="33" y="44"/>
                    </a:lnTo>
                    <a:lnTo>
                      <a:pt x="29" y="45"/>
                    </a:lnTo>
                    <a:lnTo>
                      <a:pt x="25" y="47"/>
                    </a:lnTo>
                    <a:lnTo>
                      <a:pt x="20" y="45"/>
                    </a:lnTo>
                    <a:lnTo>
                      <a:pt x="17" y="44"/>
                    </a:lnTo>
                    <a:lnTo>
                      <a:pt x="14" y="41"/>
                    </a:lnTo>
                    <a:lnTo>
                      <a:pt x="13" y="38"/>
                    </a:lnTo>
                    <a:lnTo>
                      <a:pt x="12" y="34"/>
                    </a:lnTo>
                    <a:lnTo>
                      <a:pt x="12" y="30"/>
                    </a:lnTo>
                    <a:lnTo>
                      <a:pt x="10" y="25"/>
                    </a:lnTo>
                    <a:lnTo>
                      <a:pt x="10" y="21"/>
                    </a:lnTo>
                    <a:lnTo>
                      <a:pt x="45" y="21"/>
                    </a:lnTo>
                    <a:lnTo>
                      <a:pt x="43" y="14"/>
                    </a:lnTo>
                    <a:lnTo>
                      <a:pt x="42" y="10"/>
                    </a:lnTo>
                    <a:lnTo>
                      <a:pt x="37" y="5"/>
                    </a:lnTo>
                    <a:lnTo>
                      <a:pt x="33" y="3"/>
                    </a:lnTo>
                    <a:lnTo>
                      <a:pt x="29" y="0"/>
                    </a:lnTo>
                    <a:lnTo>
                      <a:pt x="23" y="0"/>
                    </a:lnTo>
                    <a:lnTo>
                      <a:pt x="13" y="3"/>
                    </a:lnTo>
                    <a:lnTo>
                      <a:pt x="6" y="8"/>
                    </a:lnTo>
                    <a:lnTo>
                      <a:pt x="2" y="17"/>
                    </a:lnTo>
                    <a:lnTo>
                      <a:pt x="0" y="25"/>
                    </a:lnTo>
                    <a:lnTo>
                      <a:pt x="3" y="38"/>
                    </a:lnTo>
                    <a:lnTo>
                      <a:pt x="12" y="45"/>
                    </a:lnTo>
                    <a:lnTo>
                      <a:pt x="23" y="48"/>
                    </a:lnTo>
                    <a:lnTo>
                      <a:pt x="29" y="48"/>
                    </a:lnTo>
                    <a:lnTo>
                      <a:pt x="35" y="45"/>
                    </a:lnTo>
                    <a:lnTo>
                      <a:pt x="39" y="43"/>
                    </a:lnTo>
                    <a:lnTo>
                      <a:pt x="42" y="38"/>
                    </a:lnTo>
                    <a:lnTo>
                      <a:pt x="43" y="33"/>
                    </a:lnTo>
                    <a:lnTo>
                      <a:pt x="42" y="33"/>
                    </a:lnTo>
                    <a:close/>
                  </a:path>
                </a:pathLst>
              </a:custGeom>
              <a:solidFill>
                <a:srgbClr val="000070"/>
              </a:solidFill>
              <a:ln w="0">
                <a:solidFill>
                  <a:srgbClr val="00007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13" name="Freeform 1376"/>
              <p:cNvSpPr>
                <a:spLocks/>
              </p:cNvSpPr>
              <p:nvPr/>
            </p:nvSpPr>
            <p:spPr bwMode="auto">
              <a:xfrm>
                <a:off x="4227" y="3282"/>
                <a:ext cx="37" cy="47"/>
              </a:xfrm>
              <a:custGeom>
                <a:avLst/>
                <a:gdLst>
                  <a:gd name="T0" fmla="*/ 15 w 37"/>
                  <a:gd name="T1" fmla="*/ 11 h 47"/>
                  <a:gd name="T2" fmla="*/ 17 w 37"/>
                  <a:gd name="T3" fmla="*/ 11 h 47"/>
                  <a:gd name="T4" fmla="*/ 18 w 37"/>
                  <a:gd name="T5" fmla="*/ 7 h 47"/>
                  <a:gd name="T6" fmla="*/ 21 w 37"/>
                  <a:gd name="T7" fmla="*/ 3 h 47"/>
                  <a:gd name="T8" fmla="*/ 26 w 37"/>
                  <a:gd name="T9" fmla="*/ 1 h 47"/>
                  <a:gd name="T10" fmla="*/ 30 w 37"/>
                  <a:gd name="T11" fmla="*/ 0 h 47"/>
                  <a:gd name="T12" fmla="*/ 33 w 37"/>
                  <a:gd name="T13" fmla="*/ 0 h 47"/>
                  <a:gd name="T14" fmla="*/ 34 w 37"/>
                  <a:gd name="T15" fmla="*/ 1 h 47"/>
                  <a:gd name="T16" fmla="*/ 36 w 37"/>
                  <a:gd name="T17" fmla="*/ 4 h 47"/>
                  <a:gd name="T18" fmla="*/ 37 w 37"/>
                  <a:gd name="T19" fmla="*/ 7 h 47"/>
                  <a:gd name="T20" fmla="*/ 36 w 37"/>
                  <a:gd name="T21" fmla="*/ 8 h 47"/>
                  <a:gd name="T22" fmla="*/ 34 w 37"/>
                  <a:gd name="T23" fmla="*/ 10 h 47"/>
                  <a:gd name="T24" fmla="*/ 33 w 37"/>
                  <a:gd name="T25" fmla="*/ 10 h 47"/>
                  <a:gd name="T26" fmla="*/ 31 w 37"/>
                  <a:gd name="T27" fmla="*/ 11 h 47"/>
                  <a:gd name="T28" fmla="*/ 28 w 37"/>
                  <a:gd name="T29" fmla="*/ 10 h 47"/>
                  <a:gd name="T30" fmla="*/ 27 w 37"/>
                  <a:gd name="T31" fmla="*/ 8 h 47"/>
                  <a:gd name="T32" fmla="*/ 27 w 37"/>
                  <a:gd name="T33" fmla="*/ 5 h 47"/>
                  <a:gd name="T34" fmla="*/ 27 w 37"/>
                  <a:gd name="T35" fmla="*/ 4 h 47"/>
                  <a:gd name="T36" fmla="*/ 27 w 37"/>
                  <a:gd name="T37" fmla="*/ 4 h 47"/>
                  <a:gd name="T38" fmla="*/ 27 w 37"/>
                  <a:gd name="T39" fmla="*/ 3 h 47"/>
                  <a:gd name="T40" fmla="*/ 26 w 37"/>
                  <a:gd name="T41" fmla="*/ 3 h 47"/>
                  <a:gd name="T42" fmla="*/ 26 w 37"/>
                  <a:gd name="T43" fmla="*/ 3 h 47"/>
                  <a:gd name="T44" fmla="*/ 24 w 37"/>
                  <a:gd name="T45" fmla="*/ 4 h 47"/>
                  <a:gd name="T46" fmla="*/ 21 w 37"/>
                  <a:gd name="T47" fmla="*/ 7 h 47"/>
                  <a:gd name="T48" fmla="*/ 20 w 37"/>
                  <a:gd name="T49" fmla="*/ 10 h 47"/>
                  <a:gd name="T50" fmla="*/ 17 w 37"/>
                  <a:gd name="T51" fmla="*/ 15 h 47"/>
                  <a:gd name="T52" fmla="*/ 17 w 37"/>
                  <a:gd name="T53" fmla="*/ 23 h 47"/>
                  <a:gd name="T54" fmla="*/ 17 w 37"/>
                  <a:gd name="T55" fmla="*/ 44 h 47"/>
                  <a:gd name="T56" fmla="*/ 26 w 37"/>
                  <a:gd name="T57" fmla="*/ 44 h 47"/>
                  <a:gd name="T58" fmla="*/ 26 w 37"/>
                  <a:gd name="T59" fmla="*/ 47 h 47"/>
                  <a:gd name="T60" fmla="*/ 0 w 37"/>
                  <a:gd name="T61" fmla="*/ 47 h 47"/>
                  <a:gd name="T62" fmla="*/ 0 w 37"/>
                  <a:gd name="T63" fmla="*/ 44 h 47"/>
                  <a:gd name="T64" fmla="*/ 7 w 37"/>
                  <a:gd name="T65" fmla="*/ 44 h 47"/>
                  <a:gd name="T66" fmla="*/ 7 w 37"/>
                  <a:gd name="T67" fmla="*/ 4 h 47"/>
                  <a:gd name="T68" fmla="*/ 0 w 37"/>
                  <a:gd name="T69" fmla="*/ 4 h 47"/>
                  <a:gd name="T70" fmla="*/ 0 w 37"/>
                  <a:gd name="T71" fmla="*/ 1 h 47"/>
                  <a:gd name="T72" fmla="*/ 3 w 37"/>
                  <a:gd name="T73" fmla="*/ 1 h 47"/>
                  <a:gd name="T74" fmla="*/ 10 w 37"/>
                  <a:gd name="T75" fmla="*/ 1 h 47"/>
                  <a:gd name="T76" fmla="*/ 15 w 37"/>
                  <a:gd name="T77" fmla="*/ 0 h 47"/>
                  <a:gd name="T78" fmla="*/ 15 w 37"/>
                  <a:gd name="T79" fmla="*/ 11 h 47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37" h="47">
                    <a:moveTo>
                      <a:pt x="15" y="11"/>
                    </a:moveTo>
                    <a:lnTo>
                      <a:pt x="17" y="11"/>
                    </a:lnTo>
                    <a:lnTo>
                      <a:pt x="18" y="7"/>
                    </a:lnTo>
                    <a:lnTo>
                      <a:pt x="21" y="3"/>
                    </a:lnTo>
                    <a:lnTo>
                      <a:pt x="26" y="1"/>
                    </a:lnTo>
                    <a:lnTo>
                      <a:pt x="30" y="0"/>
                    </a:lnTo>
                    <a:lnTo>
                      <a:pt x="33" y="0"/>
                    </a:lnTo>
                    <a:lnTo>
                      <a:pt x="34" y="1"/>
                    </a:lnTo>
                    <a:lnTo>
                      <a:pt x="36" y="4"/>
                    </a:lnTo>
                    <a:lnTo>
                      <a:pt x="37" y="7"/>
                    </a:lnTo>
                    <a:lnTo>
                      <a:pt x="36" y="8"/>
                    </a:lnTo>
                    <a:lnTo>
                      <a:pt x="34" y="10"/>
                    </a:lnTo>
                    <a:lnTo>
                      <a:pt x="33" y="10"/>
                    </a:lnTo>
                    <a:lnTo>
                      <a:pt x="31" y="11"/>
                    </a:lnTo>
                    <a:lnTo>
                      <a:pt x="28" y="10"/>
                    </a:lnTo>
                    <a:lnTo>
                      <a:pt x="27" y="8"/>
                    </a:lnTo>
                    <a:lnTo>
                      <a:pt x="27" y="5"/>
                    </a:lnTo>
                    <a:lnTo>
                      <a:pt x="27" y="4"/>
                    </a:lnTo>
                    <a:lnTo>
                      <a:pt x="27" y="3"/>
                    </a:lnTo>
                    <a:lnTo>
                      <a:pt x="26" y="3"/>
                    </a:lnTo>
                    <a:lnTo>
                      <a:pt x="24" y="4"/>
                    </a:lnTo>
                    <a:lnTo>
                      <a:pt x="21" y="7"/>
                    </a:lnTo>
                    <a:lnTo>
                      <a:pt x="20" y="10"/>
                    </a:lnTo>
                    <a:lnTo>
                      <a:pt x="17" y="15"/>
                    </a:lnTo>
                    <a:lnTo>
                      <a:pt x="17" y="23"/>
                    </a:lnTo>
                    <a:lnTo>
                      <a:pt x="17" y="44"/>
                    </a:lnTo>
                    <a:lnTo>
                      <a:pt x="26" y="44"/>
                    </a:lnTo>
                    <a:lnTo>
                      <a:pt x="26" y="47"/>
                    </a:lnTo>
                    <a:lnTo>
                      <a:pt x="0" y="47"/>
                    </a:lnTo>
                    <a:lnTo>
                      <a:pt x="0" y="44"/>
                    </a:lnTo>
                    <a:lnTo>
                      <a:pt x="7" y="44"/>
                    </a:lnTo>
                    <a:lnTo>
                      <a:pt x="7" y="4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3" y="1"/>
                    </a:lnTo>
                    <a:lnTo>
                      <a:pt x="10" y="1"/>
                    </a:lnTo>
                    <a:lnTo>
                      <a:pt x="15" y="0"/>
                    </a:lnTo>
                    <a:lnTo>
                      <a:pt x="15" y="11"/>
                    </a:lnTo>
                    <a:close/>
                  </a:path>
                </a:pathLst>
              </a:custGeom>
              <a:solidFill>
                <a:srgbClr val="000070"/>
              </a:solidFill>
              <a:ln w="0">
                <a:solidFill>
                  <a:srgbClr val="00007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14" name="Freeform 1377"/>
              <p:cNvSpPr>
                <a:spLocks noEditPoints="1"/>
              </p:cNvSpPr>
              <p:nvPr/>
            </p:nvSpPr>
            <p:spPr bwMode="auto">
              <a:xfrm>
                <a:off x="4268" y="3282"/>
                <a:ext cx="43" cy="48"/>
              </a:xfrm>
              <a:custGeom>
                <a:avLst/>
                <a:gdLst>
                  <a:gd name="T0" fmla="*/ 10 w 43"/>
                  <a:gd name="T1" fmla="*/ 17 h 48"/>
                  <a:gd name="T2" fmla="*/ 12 w 43"/>
                  <a:gd name="T3" fmla="*/ 13 h 48"/>
                  <a:gd name="T4" fmla="*/ 12 w 43"/>
                  <a:gd name="T5" fmla="*/ 10 h 48"/>
                  <a:gd name="T6" fmla="*/ 12 w 43"/>
                  <a:gd name="T7" fmla="*/ 8 h 48"/>
                  <a:gd name="T8" fmla="*/ 13 w 43"/>
                  <a:gd name="T9" fmla="*/ 7 h 48"/>
                  <a:gd name="T10" fmla="*/ 16 w 43"/>
                  <a:gd name="T11" fmla="*/ 4 h 48"/>
                  <a:gd name="T12" fmla="*/ 19 w 43"/>
                  <a:gd name="T13" fmla="*/ 3 h 48"/>
                  <a:gd name="T14" fmla="*/ 22 w 43"/>
                  <a:gd name="T15" fmla="*/ 3 h 48"/>
                  <a:gd name="T16" fmla="*/ 26 w 43"/>
                  <a:gd name="T17" fmla="*/ 3 h 48"/>
                  <a:gd name="T18" fmla="*/ 29 w 43"/>
                  <a:gd name="T19" fmla="*/ 4 h 48"/>
                  <a:gd name="T20" fmla="*/ 30 w 43"/>
                  <a:gd name="T21" fmla="*/ 5 h 48"/>
                  <a:gd name="T22" fmla="*/ 33 w 43"/>
                  <a:gd name="T23" fmla="*/ 8 h 48"/>
                  <a:gd name="T24" fmla="*/ 33 w 43"/>
                  <a:gd name="T25" fmla="*/ 13 h 48"/>
                  <a:gd name="T26" fmla="*/ 33 w 43"/>
                  <a:gd name="T27" fmla="*/ 17 h 48"/>
                  <a:gd name="T28" fmla="*/ 10 w 43"/>
                  <a:gd name="T29" fmla="*/ 17 h 48"/>
                  <a:gd name="T30" fmla="*/ 40 w 43"/>
                  <a:gd name="T31" fmla="*/ 33 h 48"/>
                  <a:gd name="T32" fmla="*/ 39 w 43"/>
                  <a:gd name="T33" fmla="*/ 37 h 48"/>
                  <a:gd name="T34" fmla="*/ 36 w 43"/>
                  <a:gd name="T35" fmla="*/ 41 h 48"/>
                  <a:gd name="T36" fmla="*/ 33 w 43"/>
                  <a:gd name="T37" fmla="*/ 44 h 48"/>
                  <a:gd name="T38" fmla="*/ 29 w 43"/>
                  <a:gd name="T39" fmla="*/ 45 h 48"/>
                  <a:gd name="T40" fmla="*/ 25 w 43"/>
                  <a:gd name="T41" fmla="*/ 47 h 48"/>
                  <a:gd name="T42" fmla="*/ 20 w 43"/>
                  <a:gd name="T43" fmla="*/ 45 h 48"/>
                  <a:gd name="T44" fmla="*/ 16 w 43"/>
                  <a:gd name="T45" fmla="*/ 44 h 48"/>
                  <a:gd name="T46" fmla="*/ 15 w 43"/>
                  <a:gd name="T47" fmla="*/ 41 h 48"/>
                  <a:gd name="T48" fmla="*/ 12 w 43"/>
                  <a:gd name="T49" fmla="*/ 38 h 48"/>
                  <a:gd name="T50" fmla="*/ 12 w 43"/>
                  <a:gd name="T51" fmla="*/ 34 h 48"/>
                  <a:gd name="T52" fmla="*/ 10 w 43"/>
                  <a:gd name="T53" fmla="*/ 30 h 48"/>
                  <a:gd name="T54" fmla="*/ 10 w 43"/>
                  <a:gd name="T55" fmla="*/ 25 h 48"/>
                  <a:gd name="T56" fmla="*/ 10 w 43"/>
                  <a:gd name="T57" fmla="*/ 21 h 48"/>
                  <a:gd name="T58" fmla="*/ 43 w 43"/>
                  <a:gd name="T59" fmla="*/ 21 h 48"/>
                  <a:gd name="T60" fmla="*/ 43 w 43"/>
                  <a:gd name="T61" fmla="*/ 14 h 48"/>
                  <a:gd name="T62" fmla="*/ 40 w 43"/>
                  <a:gd name="T63" fmla="*/ 10 h 48"/>
                  <a:gd name="T64" fmla="*/ 38 w 43"/>
                  <a:gd name="T65" fmla="*/ 5 h 48"/>
                  <a:gd name="T66" fmla="*/ 33 w 43"/>
                  <a:gd name="T67" fmla="*/ 3 h 48"/>
                  <a:gd name="T68" fmla="*/ 29 w 43"/>
                  <a:gd name="T69" fmla="*/ 0 h 48"/>
                  <a:gd name="T70" fmla="*/ 23 w 43"/>
                  <a:gd name="T71" fmla="*/ 0 h 48"/>
                  <a:gd name="T72" fmla="*/ 13 w 43"/>
                  <a:gd name="T73" fmla="*/ 3 h 48"/>
                  <a:gd name="T74" fmla="*/ 6 w 43"/>
                  <a:gd name="T75" fmla="*/ 8 h 48"/>
                  <a:gd name="T76" fmla="*/ 2 w 43"/>
                  <a:gd name="T77" fmla="*/ 17 h 48"/>
                  <a:gd name="T78" fmla="*/ 0 w 43"/>
                  <a:gd name="T79" fmla="*/ 25 h 48"/>
                  <a:gd name="T80" fmla="*/ 3 w 43"/>
                  <a:gd name="T81" fmla="*/ 38 h 48"/>
                  <a:gd name="T82" fmla="*/ 12 w 43"/>
                  <a:gd name="T83" fmla="*/ 45 h 48"/>
                  <a:gd name="T84" fmla="*/ 23 w 43"/>
                  <a:gd name="T85" fmla="*/ 48 h 48"/>
                  <a:gd name="T86" fmla="*/ 29 w 43"/>
                  <a:gd name="T87" fmla="*/ 48 h 48"/>
                  <a:gd name="T88" fmla="*/ 35 w 43"/>
                  <a:gd name="T89" fmla="*/ 45 h 48"/>
                  <a:gd name="T90" fmla="*/ 39 w 43"/>
                  <a:gd name="T91" fmla="*/ 43 h 48"/>
                  <a:gd name="T92" fmla="*/ 42 w 43"/>
                  <a:gd name="T93" fmla="*/ 38 h 48"/>
                  <a:gd name="T94" fmla="*/ 43 w 43"/>
                  <a:gd name="T95" fmla="*/ 33 h 48"/>
                  <a:gd name="T96" fmla="*/ 40 w 43"/>
                  <a:gd name="T97" fmla="*/ 33 h 4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43" h="48">
                    <a:moveTo>
                      <a:pt x="10" y="17"/>
                    </a:moveTo>
                    <a:lnTo>
                      <a:pt x="12" y="13"/>
                    </a:lnTo>
                    <a:lnTo>
                      <a:pt x="12" y="10"/>
                    </a:lnTo>
                    <a:lnTo>
                      <a:pt x="12" y="8"/>
                    </a:lnTo>
                    <a:lnTo>
                      <a:pt x="13" y="7"/>
                    </a:lnTo>
                    <a:lnTo>
                      <a:pt x="16" y="4"/>
                    </a:lnTo>
                    <a:lnTo>
                      <a:pt x="19" y="3"/>
                    </a:lnTo>
                    <a:lnTo>
                      <a:pt x="22" y="3"/>
                    </a:lnTo>
                    <a:lnTo>
                      <a:pt x="26" y="3"/>
                    </a:lnTo>
                    <a:lnTo>
                      <a:pt x="29" y="4"/>
                    </a:lnTo>
                    <a:lnTo>
                      <a:pt x="30" y="5"/>
                    </a:lnTo>
                    <a:lnTo>
                      <a:pt x="33" y="8"/>
                    </a:lnTo>
                    <a:lnTo>
                      <a:pt x="33" y="13"/>
                    </a:lnTo>
                    <a:lnTo>
                      <a:pt x="33" y="17"/>
                    </a:lnTo>
                    <a:lnTo>
                      <a:pt x="10" y="17"/>
                    </a:lnTo>
                    <a:close/>
                    <a:moveTo>
                      <a:pt x="40" y="33"/>
                    </a:moveTo>
                    <a:lnTo>
                      <a:pt x="39" y="37"/>
                    </a:lnTo>
                    <a:lnTo>
                      <a:pt x="36" y="41"/>
                    </a:lnTo>
                    <a:lnTo>
                      <a:pt x="33" y="44"/>
                    </a:lnTo>
                    <a:lnTo>
                      <a:pt x="29" y="45"/>
                    </a:lnTo>
                    <a:lnTo>
                      <a:pt x="25" y="47"/>
                    </a:lnTo>
                    <a:lnTo>
                      <a:pt x="20" y="45"/>
                    </a:lnTo>
                    <a:lnTo>
                      <a:pt x="16" y="44"/>
                    </a:lnTo>
                    <a:lnTo>
                      <a:pt x="15" y="41"/>
                    </a:lnTo>
                    <a:lnTo>
                      <a:pt x="12" y="38"/>
                    </a:lnTo>
                    <a:lnTo>
                      <a:pt x="12" y="34"/>
                    </a:lnTo>
                    <a:lnTo>
                      <a:pt x="10" y="30"/>
                    </a:lnTo>
                    <a:lnTo>
                      <a:pt x="10" y="25"/>
                    </a:lnTo>
                    <a:lnTo>
                      <a:pt x="10" y="21"/>
                    </a:lnTo>
                    <a:lnTo>
                      <a:pt x="43" y="21"/>
                    </a:lnTo>
                    <a:lnTo>
                      <a:pt x="43" y="14"/>
                    </a:lnTo>
                    <a:lnTo>
                      <a:pt x="40" y="10"/>
                    </a:lnTo>
                    <a:lnTo>
                      <a:pt x="38" y="5"/>
                    </a:lnTo>
                    <a:lnTo>
                      <a:pt x="33" y="3"/>
                    </a:lnTo>
                    <a:lnTo>
                      <a:pt x="29" y="0"/>
                    </a:lnTo>
                    <a:lnTo>
                      <a:pt x="23" y="0"/>
                    </a:lnTo>
                    <a:lnTo>
                      <a:pt x="13" y="3"/>
                    </a:lnTo>
                    <a:lnTo>
                      <a:pt x="6" y="8"/>
                    </a:lnTo>
                    <a:lnTo>
                      <a:pt x="2" y="17"/>
                    </a:lnTo>
                    <a:lnTo>
                      <a:pt x="0" y="25"/>
                    </a:lnTo>
                    <a:lnTo>
                      <a:pt x="3" y="38"/>
                    </a:lnTo>
                    <a:lnTo>
                      <a:pt x="12" y="45"/>
                    </a:lnTo>
                    <a:lnTo>
                      <a:pt x="23" y="48"/>
                    </a:lnTo>
                    <a:lnTo>
                      <a:pt x="29" y="48"/>
                    </a:lnTo>
                    <a:lnTo>
                      <a:pt x="35" y="45"/>
                    </a:lnTo>
                    <a:lnTo>
                      <a:pt x="39" y="43"/>
                    </a:lnTo>
                    <a:lnTo>
                      <a:pt x="42" y="38"/>
                    </a:lnTo>
                    <a:lnTo>
                      <a:pt x="43" y="33"/>
                    </a:lnTo>
                    <a:lnTo>
                      <a:pt x="40" y="33"/>
                    </a:lnTo>
                    <a:close/>
                  </a:path>
                </a:pathLst>
              </a:custGeom>
              <a:solidFill>
                <a:srgbClr val="000070"/>
              </a:solidFill>
              <a:ln w="0">
                <a:solidFill>
                  <a:srgbClr val="00007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15" name="Freeform 1378"/>
              <p:cNvSpPr>
                <a:spLocks/>
              </p:cNvSpPr>
              <p:nvPr/>
            </p:nvSpPr>
            <p:spPr bwMode="auto">
              <a:xfrm>
                <a:off x="4320" y="3282"/>
                <a:ext cx="53" cy="47"/>
              </a:xfrm>
              <a:custGeom>
                <a:avLst/>
                <a:gdLst>
                  <a:gd name="T0" fmla="*/ 7 w 53"/>
                  <a:gd name="T1" fmla="*/ 4 h 47"/>
                  <a:gd name="T2" fmla="*/ 0 w 53"/>
                  <a:gd name="T3" fmla="*/ 4 h 47"/>
                  <a:gd name="T4" fmla="*/ 0 w 53"/>
                  <a:gd name="T5" fmla="*/ 1 h 47"/>
                  <a:gd name="T6" fmla="*/ 3 w 53"/>
                  <a:gd name="T7" fmla="*/ 1 h 47"/>
                  <a:gd name="T8" fmla="*/ 6 w 53"/>
                  <a:gd name="T9" fmla="*/ 1 h 47"/>
                  <a:gd name="T10" fmla="*/ 8 w 53"/>
                  <a:gd name="T11" fmla="*/ 1 h 47"/>
                  <a:gd name="T12" fmla="*/ 13 w 53"/>
                  <a:gd name="T13" fmla="*/ 0 h 47"/>
                  <a:gd name="T14" fmla="*/ 16 w 53"/>
                  <a:gd name="T15" fmla="*/ 0 h 47"/>
                  <a:gd name="T16" fmla="*/ 16 w 53"/>
                  <a:gd name="T17" fmla="*/ 13 h 47"/>
                  <a:gd name="T18" fmla="*/ 16 w 53"/>
                  <a:gd name="T19" fmla="*/ 13 h 47"/>
                  <a:gd name="T20" fmla="*/ 18 w 53"/>
                  <a:gd name="T21" fmla="*/ 8 h 47"/>
                  <a:gd name="T22" fmla="*/ 20 w 53"/>
                  <a:gd name="T23" fmla="*/ 4 h 47"/>
                  <a:gd name="T24" fmla="*/ 24 w 53"/>
                  <a:gd name="T25" fmla="*/ 3 h 47"/>
                  <a:gd name="T26" fmla="*/ 27 w 53"/>
                  <a:gd name="T27" fmla="*/ 0 h 47"/>
                  <a:gd name="T28" fmla="*/ 33 w 53"/>
                  <a:gd name="T29" fmla="*/ 0 h 47"/>
                  <a:gd name="T30" fmla="*/ 34 w 53"/>
                  <a:gd name="T31" fmla="*/ 0 h 47"/>
                  <a:gd name="T32" fmla="*/ 37 w 53"/>
                  <a:gd name="T33" fmla="*/ 0 h 47"/>
                  <a:gd name="T34" fmla="*/ 40 w 53"/>
                  <a:gd name="T35" fmla="*/ 1 h 47"/>
                  <a:gd name="T36" fmla="*/ 41 w 53"/>
                  <a:gd name="T37" fmla="*/ 3 h 47"/>
                  <a:gd name="T38" fmla="*/ 44 w 53"/>
                  <a:gd name="T39" fmla="*/ 4 h 47"/>
                  <a:gd name="T40" fmla="*/ 46 w 53"/>
                  <a:gd name="T41" fmla="*/ 7 h 47"/>
                  <a:gd name="T42" fmla="*/ 46 w 53"/>
                  <a:gd name="T43" fmla="*/ 11 h 47"/>
                  <a:gd name="T44" fmla="*/ 46 w 53"/>
                  <a:gd name="T45" fmla="*/ 44 h 47"/>
                  <a:gd name="T46" fmla="*/ 53 w 53"/>
                  <a:gd name="T47" fmla="*/ 44 h 47"/>
                  <a:gd name="T48" fmla="*/ 53 w 53"/>
                  <a:gd name="T49" fmla="*/ 47 h 47"/>
                  <a:gd name="T50" fmla="*/ 31 w 53"/>
                  <a:gd name="T51" fmla="*/ 47 h 47"/>
                  <a:gd name="T52" fmla="*/ 31 w 53"/>
                  <a:gd name="T53" fmla="*/ 44 h 47"/>
                  <a:gd name="T54" fmla="*/ 37 w 53"/>
                  <a:gd name="T55" fmla="*/ 44 h 47"/>
                  <a:gd name="T56" fmla="*/ 37 w 53"/>
                  <a:gd name="T57" fmla="*/ 13 h 47"/>
                  <a:gd name="T58" fmla="*/ 37 w 53"/>
                  <a:gd name="T59" fmla="*/ 8 h 47"/>
                  <a:gd name="T60" fmla="*/ 36 w 53"/>
                  <a:gd name="T61" fmla="*/ 5 h 47"/>
                  <a:gd name="T62" fmla="*/ 34 w 53"/>
                  <a:gd name="T63" fmla="*/ 4 h 47"/>
                  <a:gd name="T64" fmla="*/ 33 w 53"/>
                  <a:gd name="T65" fmla="*/ 4 h 47"/>
                  <a:gd name="T66" fmla="*/ 30 w 53"/>
                  <a:gd name="T67" fmla="*/ 3 h 47"/>
                  <a:gd name="T68" fmla="*/ 26 w 53"/>
                  <a:gd name="T69" fmla="*/ 4 h 47"/>
                  <a:gd name="T70" fmla="*/ 23 w 53"/>
                  <a:gd name="T71" fmla="*/ 7 h 47"/>
                  <a:gd name="T72" fmla="*/ 20 w 53"/>
                  <a:gd name="T73" fmla="*/ 10 h 47"/>
                  <a:gd name="T74" fmla="*/ 17 w 53"/>
                  <a:gd name="T75" fmla="*/ 14 h 47"/>
                  <a:gd name="T76" fmla="*/ 16 w 53"/>
                  <a:gd name="T77" fmla="*/ 18 h 47"/>
                  <a:gd name="T78" fmla="*/ 16 w 53"/>
                  <a:gd name="T79" fmla="*/ 23 h 47"/>
                  <a:gd name="T80" fmla="*/ 16 w 53"/>
                  <a:gd name="T81" fmla="*/ 44 h 47"/>
                  <a:gd name="T82" fmla="*/ 21 w 53"/>
                  <a:gd name="T83" fmla="*/ 44 h 47"/>
                  <a:gd name="T84" fmla="*/ 21 w 53"/>
                  <a:gd name="T85" fmla="*/ 47 h 47"/>
                  <a:gd name="T86" fmla="*/ 0 w 53"/>
                  <a:gd name="T87" fmla="*/ 47 h 47"/>
                  <a:gd name="T88" fmla="*/ 0 w 53"/>
                  <a:gd name="T89" fmla="*/ 44 h 47"/>
                  <a:gd name="T90" fmla="*/ 7 w 53"/>
                  <a:gd name="T91" fmla="*/ 44 h 47"/>
                  <a:gd name="T92" fmla="*/ 7 w 53"/>
                  <a:gd name="T93" fmla="*/ 4 h 47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53" h="47">
                    <a:moveTo>
                      <a:pt x="7" y="4"/>
                    </a:moveTo>
                    <a:lnTo>
                      <a:pt x="0" y="4"/>
                    </a:lnTo>
                    <a:lnTo>
                      <a:pt x="0" y="1"/>
                    </a:lnTo>
                    <a:lnTo>
                      <a:pt x="3" y="1"/>
                    </a:lnTo>
                    <a:lnTo>
                      <a:pt x="6" y="1"/>
                    </a:lnTo>
                    <a:lnTo>
                      <a:pt x="8" y="1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16" y="13"/>
                    </a:lnTo>
                    <a:lnTo>
                      <a:pt x="18" y="8"/>
                    </a:lnTo>
                    <a:lnTo>
                      <a:pt x="20" y="4"/>
                    </a:lnTo>
                    <a:lnTo>
                      <a:pt x="24" y="3"/>
                    </a:lnTo>
                    <a:lnTo>
                      <a:pt x="27" y="0"/>
                    </a:lnTo>
                    <a:lnTo>
                      <a:pt x="33" y="0"/>
                    </a:lnTo>
                    <a:lnTo>
                      <a:pt x="34" y="0"/>
                    </a:lnTo>
                    <a:lnTo>
                      <a:pt x="37" y="0"/>
                    </a:lnTo>
                    <a:lnTo>
                      <a:pt x="40" y="1"/>
                    </a:lnTo>
                    <a:lnTo>
                      <a:pt x="41" y="3"/>
                    </a:lnTo>
                    <a:lnTo>
                      <a:pt x="44" y="4"/>
                    </a:lnTo>
                    <a:lnTo>
                      <a:pt x="46" y="7"/>
                    </a:lnTo>
                    <a:lnTo>
                      <a:pt x="46" y="11"/>
                    </a:lnTo>
                    <a:lnTo>
                      <a:pt x="46" y="44"/>
                    </a:lnTo>
                    <a:lnTo>
                      <a:pt x="53" y="44"/>
                    </a:lnTo>
                    <a:lnTo>
                      <a:pt x="53" y="47"/>
                    </a:lnTo>
                    <a:lnTo>
                      <a:pt x="31" y="47"/>
                    </a:lnTo>
                    <a:lnTo>
                      <a:pt x="31" y="44"/>
                    </a:lnTo>
                    <a:lnTo>
                      <a:pt x="37" y="44"/>
                    </a:lnTo>
                    <a:lnTo>
                      <a:pt x="37" y="13"/>
                    </a:lnTo>
                    <a:lnTo>
                      <a:pt x="37" y="8"/>
                    </a:lnTo>
                    <a:lnTo>
                      <a:pt x="36" y="5"/>
                    </a:lnTo>
                    <a:lnTo>
                      <a:pt x="34" y="4"/>
                    </a:lnTo>
                    <a:lnTo>
                      <a:pt x="33" y="4"/>
                    </a:lnTo>
                    <a:lnTo>
                      <a:pt x="30" y="3"/>
                    </a:lnTo>
                    <a:lnTo>
                      <a:pt x="26" y="4"/>
                    </a:lnTo>
                    <a:lnTo>
                      <a:pt x="23" y="7"/>
                    </a:lnTo>
                    <a:lnTo>
                      <a:pt x="20" y="10"/>
                    </a:lnTo>
                    <a:lnTo>
                      <a:pt x="17" y="14"/>
                    </a:lnTo>
                    <a:lnTo>
                      <a:pt x="16" y="18"/>
                    </a:lnTo>
                    <a:lnTo>
                      <a:pt x="16" y="23"/>
                    </a:lnTo>
                    <a:lnTo>
                      <a:pt x="16" y="44"/>
                    </a:lnTo>
                    <a:lnTo>
                      <a:pt x="21" y="44"/>
                    </a:lnTo>
                    <a:lnTo>
                      <a:pt x="21" y="47"/>
                    </a:lnTo>
                    <a:lnTo>
                      <a:pt x="0" y="47"/>
                    </a:lnTo>
                    <a:lnTo>
                      <a:pt x="0" y="44"/>
                    </a:lnTo>
                    <a:lnTo>
                      <a:pt x="7" y="44"/>
                    </a:lnTo>
                    <a:lnTo>
                      <a:pt x="7" y="4"/>
                    </a:lnTo>
                    <a:close/>
                  </a:path>
                </a:pathLst>
              </a:custGeom>
              <a:solidFill>
                <a:srgbClr val="000070"/>
              </a:solidFill>
              <a:ln w="0">
                <a:solidFill>
                  <a:srgbClr val="00007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16" name="Freeform 1379"/>
              <p:cNvSpPr>
                <a:spLocks/>
              </p:cNvSpPr>
              <p:nvPr/>
            </p:nvSpPr>
            <p:spPr bwMode="auto">
              <a:xfrm>
                <a:off x="4379" y="3283"/>
                <a:ext cx="38" cy="46"/>
              </a:xfrm>
              <a:custGeom>
                <a:avLst/>
                <a:gdLst>
                  <a:gd name="T0" fmla="*/ 5 w 38"/>
                  <a:gd name="T1" fmla="*/ 14 h 46"/>
                  <a:gd name="T2" fmla="*/ 7 w 38"/>
                  <a:gd name="T3" fmla="*/ 10 h 46"/>
                  <a:gd name="T4" fmla="*/ 8 w 38"/>
                  <a:gd name="T5" fmla="*/ 7 h 46"/>
                  <a:gd name="T6" fmla="*/ 10 w 38"/>
                  <a:gd name="T7" fmla="*/ 4 h 46"/>
                  <a:gd name="T8" fmla="*/ 11 w 38"/>
                  <a:gd name="T9" fmla="*/ 3 h 46"/>
                  <a:gd name="T10" fmla="*/ 14 w 38"/>
                  <a:gd name="T11" fmla="*/ 3 h 46"/>
                  <a:gd name="T12" fmla="*/ 17 w 38"/>
                  <a:gd name="T13" fmla="*/ 3 h 46"/>
                  <a:gd name="T14" fmla="*/ 27 w 38"/>
                  <a:gd name="T15" fmla="*/ 3 h 46"/>
                  <a:gd name="T16" fmla="*/ 0 w 38"/>
                  <a:gd name="T17" fmla="*/ 43 h 46"/>
                  <a:gd name="T18" fmla="*/ 0 w 38"/>
                  <a:gd name="T19" fmla="*/ 46 h 46"/>
                  <a:gd name="T20" fmla="*/ 38 w 38"/>
                  <a:gd name="T21" fmla="*/ 46 h 46"/>
                  <a:gd name="T22" fmla="*/ 38 w 38"/>
                  <a:gd name="T23" fmla="*/ 29 h 46"/>
                  <a:gd name="T24" fmla="*/ 35 w 38"/>
                  <a:gd name="T25" fmla="*/ 29 h 46"/>
                  <a:gd name="T26" fmla="*/ 34 w 38"/>
                  <a:gd name="T27" fmla="*/ 34 h 46"/>
                  <a:gd name="T28" fmla="*/ 33 w 38"/>
                  <a:gd name="T29" fmla="*/ 37 h 46"/>
                  <a:gd name="T30" fmla="*/ 31 w 38"/>
                  <a:gd name="T31" fmla="*/ 40 h 46"/>
                  <a:gd name="T32" fmla="*/ 28 w 38"/>
                  <a:gd name="T33" fmla="*/ 43 h 46"/>
                  <a:gd name="T34" fmla="*/ 25 w 38"/>
                  <a:gd name="T35" fmla="*/ 43 h 46"/>
                  <a:gd name="T36" fmla="*/ 11 w 38"/>
                  <a:gd name="T37" fmla="*/ 43 h 46"/>
                  <a:gd name="T38" fmla="*/ 38 w 38"/>
                  <a:gd name="T39" fmla="*/ 3 h 46"/>
                  <a:gd name="T40" fmla="*/ 38 w 38"/>
                  <a:gd name="T41" fmla="*/ 0 h 46"/>
                  <a:gd name="T42" fmla="*/ 2 w 38"/>
                  <a:gd name="T43" fmla="*/ 0 h 46"/>
                  <a:gd name="T44" fmla="*/ 2 w 38"/>
                  <a:gd name="T45" fmla="*/ 14 h 46"/>
                  <a:gd name="T46" fmla="*/ 5 w 38"/>
                  <a:gd name="T47" fmla="*/ 14 h 4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38" h="46">
                    <a:moveTo>
                      <a:pt x="5" y="14"/>
                    </a:moveTo>
                    <a:lnTo>
                      <a:pt x="7" y="10"/>
                    </a:lnTo>
                    <a:lnTo>
                      <a:pt x="8" y="7"/>
                    </a:lnTo>
                    <a:lnTo>
                      <a:pt x="10" y="4"/>
                    </a:lnTo>
                    <a:lnTo>
                      <a:pt x="11" y="3"/>
                    </a:lnTo>
                    <a:lnTo>
                      <a:pt x="14" y="3"/>
                    </a:lnTo>
                    <a:lnTo>
                      <a:pt x="17" y="3"/>
                    </a:lnTo>
                    <a:lnTo>
                      <a:pt x="27" y="3"/>
                    </a:lnTo>
                    <a:lnTo>
                      <a:pt x="0" y="43"/>
                    </a:lnTo>
                    <a:lnTo>
                      <a:pt x="0" y="46"/>
                    </a:lnTo>
                    <a:lnTo>
                      <a:pt x="38" y="46"/>
                    </a:lnTo>
                    <a:lnTo>
                      <a:pt x="38" y="29"/>
                    </a:lnTo>
                    <a:lnTo>
                      <a:pt x="35" y="29"/>
                    </a:lnTo>
                    <a:lnTo>
                      <a:pt x="34" y="34"/>
                    </a:lnTo>
                    <a:lnTo>
                      <a:pt x="33" y="37"/>
                    </a:lnTo>
                    <a:lnTo>
                      <a:pt x="31" y="40"/>
                    </a:lnTo>
                    <a:lnTo>
                      <a:pt x="28" y="43"/>
                    </a:lnTo>
                    <a:lnTo>
                      <a:pt x="25" y="43"/>
                    </a:lnTo>
                    <a:lnTo>
                      <a:pt x="11" y="43"/>
                    </a:lnTo>
                    <a:lnTo>
                      <a:pt x="38" y="3"/>
                    </a:lnTo>
                    <a:lnTo>
                      <a:pt x="38" y="0"/>
                    </a:lnTo>
                    <a:lnTo>
                      <a:pt x="2" y="0"/>
                    </a:lnTo>
                    <a:lnTo>
                      <a:pt x="2" y="14"/>
                    </a:lnTo>
                    <a:lnTo>
                      <a:pt x="5" y="14"/>
                    </a:lnTo>
                    <a:close/>
                  </a:path>
                </a:pathLst>
              </a:custGeom>
              <a:solidFill>
                <a:srgbClr val="000070"/>
              </a:solidFill>
              <a:ln w="0">
                <a:solidFill>
                  <a:srgbClr val="00007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17" name="Freeform 1380"/>
              <p:cNvSpPr>
                <a:spLocks noEditPoints="1"/>
              </p:cNvSpPr>
              <p:nvPr/>
            </p:nvSpPr>
            <p:spPr bwMode="auto">
              <a:xfrm>
                <a:off x="4426" y="3282"/>
                <a:ext cx="47" cy="48"/>
              </a:xfrm>
              <a:custGeom>
                <a:avLst/>
                <a:gdLst>
                  <a:gd name="T0" fmla="*/ 47 w 47"/>
                  <a:gd name="T1" fmla="*/ 43 h 48"/>
                  <a:gd name="T2" fmla="*/ 41 w 47"/>
                  <a:gd name="T3" fmla="*/ 48 h 48"/>
                  <a:gd name="T4" fmla="*/ 34 w 47"/>
                  <a:gd name="T5" fmla="*/ 48 h 48"/>
                  <a:gd name="T6" fmla="*/ 31 w 47"/>
                  <a:gd name="T7" fmla="*/ 44 h 48"/>
                  <a:gd name="T8" fmla="*/ 27 w 47"/>
                  <a:gd name="T9" fmla="*/ 44 h 48"/>
                  <a:gd name="T10" fmla="*/ 18 w 47"/>
                  <a:gd name="T11" fmla="*/ 48 h 48"/>
                  <a:gd name="T12" fmla="*/ 11 w 47"/>
                  <a:gd name="T13" fmla="*/ 48 h 48"/>
                  <a:gd name="T14" fmla="*/ 4 w 47"/>
                  <a:gd name="T15" fmla="*/ 47 h 48"/>
                  <a:gd name="T16" fmla="*/ 1 w 47"/>
                  <a:gd name="T17" fmla="*/ 41 h 48"/>
                  <a:gd name="T18" fmla="*/ 4 w 47"/>
                  <a:gd name="T19" fmla="*/ 28 h 48"/>
                  <a:gd name="T20" fmla="*/ 30 w 47"/>
                  <a:gd name="T21" fmla="*/ 20 h 48"/>
                  <a:gd name="T22" fmla="*/ 30 w 47"/>
                  <a:gd name="T23" fmla="*/ 7 h 48"/>
                  <a:gd name="T24" fmla="*/ 26 w 47"/>
                  <a:gd name="T25" fmla="*/ 3 h 48"/>
                  <a:gd name="T26" fmla="*/ 21 w 47"/>
                  <a:gd name="T27" fmla="*/ 3 h 48"/>
                  <a:gd name="T28" fmla="*/ 17 w 47"/>
                  <a:gd name="T29" fmla="*/ 3 h 48"/>
                  <a:gd name="T30" fmla="*/ 11 w 47"/>
                  <a:gd name="T31" fmla="*/ 4 h 48"/>
                  <a:gd name="T32" fmla="*/ 11 w 47"/>
                  <a:gd name="T33" fmla="*/ 7 h 48"/>
                  <a:gd name="T34" fmla="*/ 14 w 47"/>
                  <a:gd name="T35" fmla="*/ 10 h 48"/>
                  <a:gd name="T36" fmla="*/ 14 w 47"/>
                  <a:gd name="T37" fmla="*/ 14 h 48"/>
                  <a:gd name="T38" fmla="*/ 10 w 47"/>
                  <a:gd name="T39" fmla="*/ 17 h 48"/>
                  <a:gd name="T40" fmla="*/ 6 w 47"/>
                  <a:gd name="T41" fmla="*/ 14 h 48"/>
                  <a:gd name="T42" fmla="*/ 4 w 47"/>
                  <a:gd name="T43" fmla="*/ 8 h 48"/>
                  <a:gd name="T44" fmla="*/ 8 w 47"/>
                  <a:gd name="T45" fmla="*/ 4 h 48"/>
                  <a:gd name="T46" fmla="*/ 17 w 47"/>
                  <a:gd name="T47" fmla="*/ 0 h 48"/>
                  <a:gd name="T48" fmla="*/ 28 w 47"/>
                  <a:gd name="T49" fmla="*/ 0 h 48"/>
                  <a:gd name="T50" fmla="*/ 36 w 47"/>
                  <a:gd name="T51" fmla="*/ 3 h 48"/>
                  <a:gd name="T52" fmla="*/ 39 w 47"/>
                  <a:gd name="T53" fmla="*/ 7 h 48"/>
                  <a:gd name="T54" fmla="*/ 39 w 47"/>
                  <a:gd name="T55" fmla="*/ 11 h 48"/>
                  <a:gd name="T56" fmla="*/ 39 w 47"/>
                  <a:gd name="T57" fmla="*/ 41 h 48"/>
                  <a:gd name="T58" fmla="*/ 40 w 47"/>
                  <a:gd name="T59" fmla="*/ 44 h 48"/>
                  <a:gd name="T60" fmla="*/ 43 w 47"/>
                  <a:gd name="T61" fmla="*/ 44 h 48"/>
                  <a:gd name="T62" fmla="*/ 46 w 47"/>
                  <a:gd name="T63" fmla="*/ 41 h 48"/>
                  <a:gd name="T64" fmla="*/ 47 w 47"/>
                  <a:gd name="T65" fmla="*/ 40 h 48"/>
                  <a:gd name="T66" fmla="*/ 27 w 47"/>
                  <a:gd name="T67" fmla="*/ 23 h 48"/>
                  <a:gd name="T68" fmla="*/ 18 w 47"/>
                  <a:gd name="T69" fmla="*/ 24 h 48"/>
                  <a:gd name="T70" fmla="*/ 13 w 47"/>
                  <a:gd name="T71" fmla="*/ 28 h 48"/>
                  <a:gd name="T72" fmla="*/ 10 w 47"/>
                  <a:gd name="T73" fmla="*/ 35 h 48"/>
                  <a:gd name="T74" fmla="*/ 11 w 47"/>
                  <a:gd name="T75" fmla="*/ 41 h 48"/>
                  <a:gd name="T76" fmla="*/ 18 w 47"/>
                  <a:gd name="T77" fmla="*/ 44 h 48"/>
                  <a:gd name="T78" fmla="*/ 24 w 47"/>
                  <a:gd name="T79" fmla="*/ 43 h 48"/>
                  <a:gd name="T80" fmla="*/ 28 w 47"/>
                  <a:gd name="T81" fmla="*/ 40 h 48"/>
                  <a:gd name="T82" fmla="*/ 30 w 47"/>
                  <a:gd name="T83" fmla="*/ 37 h 48"/>
                  <a:gd name="T84" fmla="*/ 30 w 47"/>
                  <a:gd name="T85" fmla="*/ 23 h 48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47" h="48">
                    <a:moveTo>
                      <a:pt x="47" y="40"/>
                    </a:moveTo>
                    <a:lnTo>
                      <a:pt x="47" y="43"/>
                    </a:lnTo>
                    <a:lnTo>
                      <a:pt x="44" y="45"/>
                    </a:lnTo>
                    <a:lnTo>
                      <a:pt x="41" y="48"/>
                    </a:lnTo>
                    <a:lnTo>
                      <a:pt x="37" y="48"/>
                    </a:lnTo>
                    <a:lnTo>
                      <a:pt x="34" y="48"/>
                    </a:lnTo>
                    <a:lnTo>
                      <a:pt x="33" y="47"/>
                    </a:lnTo>
                    <a:lnTo>
                      <a:pt x="31" y="44"/>
                    </a:lnTo>
                    <a:lnTo>
                      <a:pt x="30" y="41"/>
                    </a:lnTo>
                    <a:lnTo>
                      <a:pt x="27" y="44"/>
                    </a:lnTo>
                    <a:lnTo>
                      <a:pt x="23" y="47"/>
                    </a:lnTo>
                    <a:lnTo>
                      <a:pt x="18" y="48"/>
                    </a:lnTo>
                    <a:lnTo>
                      <a:pt x="14" y="48"/>
                    </a:lnTo>
                    <a:lnTo>
                      <a:pt x="11" y="48"/>
                    </a:lnTo>
                    <a:lnTo>
                      <a:pt x="7" y="48"/>
                    </a:lnTo>
                    <a:lnTo>
                      <a:pt x="4" y="47"/>
                    </a:lnTo>
                    <a:lnTo>
                      <a:pt x="3" y="44"/>
                    </a:lnTo>
                    <a:lnTo>
                      <a:pt x="1" y="41"/>
                    </a:lnTo>
                    <a:lnTo>
                      <a:pt x="0" y="37"/>
                    </a:lnTo>
                    <a:lnTo>
                      <a:pt x="4" y="28"/>
                    </a:lnTo>
                    <a:lnTo>
                      <a:pt x="14" y="23"/>
                    </a:lnTo>
                    <a:lnTo>
                      <a:pt x="30" y="20"/>
                    </a:lnTo>
                    <a:lnTo>
                      <a:pt x="30" y="10"/>
                    </a:lnTo>
                    <a:lnTo>
                      <a:pt x="30" y="7"/>
                    </a:lnTo>
                    <a:lnTo>
                      <a:pt x="28" y="4"/>
                    </a:lnTo>
                    <a:lnTo>
                      <a:pt x="26" y="3"/>
                    </a:lnTo>
                    <a:lnTo>
                      <a:pt x="24" y="3"/>
                    </a:lnTo>
                    <a:lnTo>
                      <a:pt x="21" y="3"/>
                    </a:lnTo>
                    <a:lnTo>
                      <a:pt x="20" y="3"/>
                    </a:lnTo>
                    <a:lnTo>
                      <a:pt x="17" y="3"/>
                    </a:lnTo>
                    <a:lnTo>
                      <a:pt x="14" y="4"/>
                    </a:lnTo>
                    <a:lnTo>
                      <a:pt x="11" y="4"/>
                    </a:lnTo>
                    <a:lnTo>
                      <a:pt x="11" y="7"/>
                    </a:lnTo>
                    <a:lnTo>
                      <a:pt x="13" y="8"/>
                    </a:lnTo>
                    <a:lnTo>
                      <a:pt x="14" y="10"/>
                    </a:lnTo>
                    <a:lnTo>
                      <a:pt x="14" y="11"/>
                    </a:lnTo>
                    <a:lnTo>
                      <a:pt x="14" y="14"/>
                    </a:lnTo>
                    <a:lnTo>
                      <a:pt x="11" y="15"/>
                    </a:lnTo>
                    <a:lnTo>
                      <a:pt x="10" y="17"/>
                    </a:lnTo>
                    <a:lnTo>
                      <a:pt x="7" y="15"/>
                    </a:lnTo>
                    <a:lnTo>
                      <a:pt x="6" y="14"/>
                    </a:lnTo>
                    <a:lnTo>
                      <a:pt x="4" y="11"/>
                    </a:lnTo>
                    <a:lnTo>
                      <a:pt x="4" y="8"/>
                    </a:lnTo>
                    <a:lnTo>
                      <a:pt x="6" y="7"/>
                    </a:lnTo>
                    <a:lnTo>
                      <a:pt x="8" y="4"/>
                    </a:lnTo>
                    <a:lnTo>
                      <a:pt x="13" y="1"/>
                    </a:lnTo>
                    <a:lnTo>
                      <a:pt x="17" y="0"/>
                    </a:lnTo>
                    <a:lnTo>
                      <a:pt x="23" y="0"/>
                    </a:lnTo>
                    <a:lnTo>
                      <a:pt x="28" y="0"/>
                    </a:lnTo>
                    <a:lnTo>
                      <a:pt x="33" y="1"/>
                    </a:lnTo>
                    <a:lnTo>
                      <a:pt x="36" y="3"/>
                    </a:lnTo>
                    <a:lnTo>
                      <a:pt x="37" y="4"/>
                    </a:lnTo>
                    <a:lnTo>
                      <a:pt x="39" y="7"/>
                    </a:lnTo>
                    <a:lnTo>
                      <a:pt x="39" y="10"/>
                    </a:lnTo>
                    <a:lnTo>
                      <a:pt x="39" y="11"/>
                    </a:lnTo>
                    <a:lnTo>
                      <a:pt x="39" y="38"/>
                    </a:lnTo>
                    <a:lnTo>
                      <a:pt x="39" y="41"/>
                    </a:lnTo>
                    <a:lnTo>
                      <a:pt x="40" y="43"/>
                    </a:lnTo>
                    <a:lnTo>
                      <a:pt x="40" y="44"/>
                    </a:lnTo>
                    <a:lnTo>
                      <a:pt x="41" y="44"/>
                    </a:lnTo>
                    <a:lnTo>
                      <a:pt x="43" y="44"/>
                    </a:lnTo>
                    <a:lnTo>
                      <a:pt x="44" y="43"/>
                    </a:lnTo>
                    <a:lnTo>
                      <a:pt x="46" y="41"/>
                    </a:lnTo>
                    <a:lnTo>
                      <a:pt x="46" y="40"/>
                    </a:lnTo>
                    <a:lnTo>
                      <a:pt x="47" y="40"/>
                    </a:lnTo>
                    <a:close/>
                    <a:moveTo>
                      <a:pt x="30" y="23"/>
                    </a:moveTo>
                    <a:lnTo>
                      <a:pt x="27" y="23"/>
                    </a:lnTo>
                    <a:lnTo>
                      <a:pt x="23" y="24"/>
                    </a:lnTo>
                    <a:lnTo>
                      <a:pt x="18" y="24"/>
                    </a:lnTo>
                    <a:lnTo>
                      <a:pt x="16" y="25"/>
                    </a:lnTo>
                    <a:lnTo>
                      <a:pt x="13" y="28"/>
                    </a:lnTo>
                    <a:lnTo>
                      <a:pt x="10" y="31"/>
                    </a:lnTo>
                    <a:lnTo>
                      <a:pt x="10" y="35"/>
                    </a:lnTo>
                    <a:lnTo>
                      <a:pt x="10" y="38"/>
                    </a:lnTo>
                    <a:lnTo>
                      <a:pt x="11" y="41"/>
                    </a:lnTo>
                    <a:lnTo>
                      <a:pt x="14" y="44"/>
                    </a:lnTo>
                    <a:lnTo>
                      <a:pt x="18" y="44"/>
                    </a:lnTo>
                    <a:lnTo>
                      <a:pt x="21" y="44"/>
                    </a:lnTo>
                    <a:lnTo>
                      <a:pt x="24" y="43"/>
                    </a:lnTo>
                    <a:lnTo>
                      <a:pt x="27" y="41"/>
                    </a:lnTo>
                    <a:lnTo>
                      <a:pt x="28" y="40"/>
                    </a:lnTo>
                    <a:lnTo>
                      <a:pt x="28" y="38"/>
                    </a:lnTo>
                    <a:lnTo>
                      <a:pt x="30" y="37"/>
                    </a:lnTo>
                    <a:lnTo>
                      <a:pt x="30" y="34"/>
                    </a:lnTo>
                    <a:lnTo>
                      <a:pt x="30" y="23"/>
                    </a:lnTo>
                    <a:close/>
                  </a:path>
                </a:pathLst>
              </a:custGeom>
              <a:solidFill>
                <a:srgbClr val="000070"/>
              </a:solidFill>
              <a:ln w="0">
                <a:solidFill>
                  <a:srgbClr val="00007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18" name="Freeform 1381"/>
              <p:cNvSpPr>
                <a:spLocks noEditPoints="1"/>
              </p:cNvSpPr>
              <p:nvPr/>
            </p:nvSpPr>
            <p:spPr bwMode="auto">
              <a:xfrm>
                <a:off x="4513" y="3247"/>
                <a:ext cx="52" cy="83"/>
              </a:xfrm>
              <a:custGeom>
                <a:avLst/>
                <a:gdLst>
                  <a:gd name="T0" fmla="*/ 35 w 52"/>
                  <a:gd name="T1" fmla="*/ 49 h 83"/>
                  <a:gd name="T2" fmla="*/ 36 w 52"/>
                  <a:gd name="T3" fmla="*/ 52 h 83"/>
                  <a:gd name="T4" fmla="*/ 36 w 52"/>
                  <a:gd name="T5" fmla="*/ 56 h 83"/>
                  <a:gd name="T6" fmla="*/ 36 w 52"/>
                  <a:gd name="T7" fmla="*/ 59 h 83"/>
                  <a:gd name="T8" fmla="*/ 36 w 52"/>
                  <a:gd name="T9" fmla="*/ 66 h 83"/>
                  <a:gd name="T10" fmla="*/ 35 w 52"/>
                  <a:gd name="T11" fmla="*/ 70 h 83"/>
                  <a:gd name="T12" fmla="*/ 35 w 52"/>
                  <a:gd name="T13" fmla="*/ 73 h 83"/>
                  <a:gd name="T14" fmla="*/ 32 w 52"/>
                  <a:gd name="T15" fmla="*/ 76 h 83"/>
                  <a:gd name="T16" fmla="*/ 30 w 52"/>
                  <a:gd name="T17" fmla="*/ 78 h 83"/>
                  <a:gd name="T18" fmla="*/ 27 w 52"/>
                  <a:gd name="T19" fmla="*/ 79 h 83"/>
                  <a:gd name="T20" fmla="*/ 25 w 52"/>
                  <a:gd name="T21" fmla="*/ 80 h 83"/>
                  <a:gd name="T22" fmla="*/ 22 w 52"/>
                  <a:gd name="T23" fmla="*/ 82 h 83"/>
                  <a:gd name="T24" fmla="*/ 15 w 52"/>
                  <a:gd name="T25" fmla="*/ 79 h 83"/>
                  <a:gd name="T26" fmla="*/ 12 w 52"/>
                  <a:gd name="T27" fmla="*/ 72 h 83"/>
                  <a:gd name="T28" fmla="*/ 10 w 52"/>
                  <a:gd name="T29" fmla="*/ 58 h 83"/>
                  <a:gd name="T30" fmla="*/ 10 w 52"/>
                  <a:gd name="T31" fmla="*/ 53 h 83"/>
                  <a:gd name="T32" fmla="*/ 10 w 52"/>
                  <a:gd name="T33" fmla="*/ 49 h 83"/>
                  <a:gd name="T34" fmla="*/ 12 w 52"/>
                  <a:gd name="T35" fmla="*/ 46 h 83"/>
                  <a:gd name="T36" fmla="*/ 13 w 52"/>
                  <a:gd name="T37" fmla="*/ 42 h 83"/>
                  <a:gd name="T38" fmla="*/ 15 w 52"/>
                  <a:gd name="T39" fmla="*/ 39 h 83"/>
                  <a:gd name="T40" fmla="*/ 17 w 52"/>
                  <a:gd name="T41" fmla="*/ 38 h 83"/>
                  <a:gd name="T42" fmla="*/ 22 w 52"/>
                  <a:gd name="T43" fmla="*/ 38 h 83"/>
                  <a:gd name="T44" fmla="*/ 26 w 52"/>
                  <a:gd name="T45" fmla="*/ 38 h 83"/>
                  <a:gd name="T46" fmla="*/ 29 w 52"/>
                  <a:gd name="T47" fmla="*/ 39 h 83"/>
                  <a:gd name="T48" fmla="*/ 32 w 52"/>
                  <a:gd name="T49" fmla="*/ 42 h 83"/>
                  <a:gd name="T50" fmla="*/ 33 w 52"/>
                  <a:gd name="T51" fmla="*/ 43 h 83"/>
                  <a:gd name="T52" fmla="*/ 35 w 52"/>
                  <a:gd name="T53" fmla="*/ 46 h 83"/>
                  <a:gd name="T54" fmla="*/ 35 w 52"/>
                  <a:gd name="T55" fmla="*/ 48 h 83"/>
                  <a:gd name="T56" fmla="*/ 35 w 52"/>
                  <a:gd name="T57" fmla="*/ 49 h 83"/>
                  <a:gd name="T58" fmla="*/ 45 w 52"/>
                  <a:gd name="T59" fmla="*/ 79 h 83"/>
                  <a:gd name="T60" fmla="*/ 45 w 52"/>
                  <a:gd name="T61" fmla="*/ 0 h 83"/>
                  <a:gd name="T62" fmla="*/ 39 w 52"/>
                  <a:gd name="T63" fmla="*/ 2 h 83"/>
                  <a:gd name="T64" fmla="*/ 32 w 52"/>
                  <a:gd name="T65" fmla="*/ 2 h 83"/>
                  <a:gd name="T66" fmla="*/ 27 w 52"/>
                  <a:gd name="T67" fmla="*/ 2 h 83"/>
                  <a:gd name="T68" fmla="*/ 27 w 52"/>
                  <a:gd name="T69" fmla="*/ 5 h 83"/>
                  <a:gd name="T70" fmla="*/ 36 w 52"/>
                  <a:gd name="T71" fmla="*/ 5 h 83"/>
                  <a:gd name="T72" fmla="*/ 36 w 52"/>
                  <a:gd name="T73" fmla="*/ 43 h 83"/>
                  <a:gd name="T74" fmla="*/ 36 w 52"/>
                  <a:gd name="T75" fmla="*/ 43 h 83"/>
                  <a:gd name="T76" fmla="*/ 33 w 52"/>
                  <a:gd name="T77" fmla="*/ 40 h 83"/>
                  <a:gd name="T78" fmla="*/ 30 w 52"/>
                  <a:gd name="T79" fmla="*/ 38 h 83"/>
                  <a:gd name="T80" fmla="*/ 27 w 52"/>
                  <a:gd name="T81" fmla="*/ 36 h 83"/>
                  <a:gd name="T82" fmla="*/ 25 w 52"/>
                  <a:gd name="T83" fmla="*/ 35 h 83"/>
                  <a:gd name="T84" fmla="*/ 22 w 52"/>
                  <a:gd name="T85" fmla="*/ 35 h 83"/>
                  <a:gd name="T86" fmla="*/ 12 w 52"/>
                  <a:gd name="T87" fmla="*/ 36 h 83"/>
                  <a:gd name="T88" fmla="*/ 6 w 52"/>
                  <a:gd name="T89" fmla="*/ 42 h 83"/>
                  <a:gd name="T90" fmla="*/ 2 w 52"/>
                  <a:gd name="T91" fmla="*/ 49 h 83"/>
                  <a:gd name="T92" fmla="*/ 0 w 52"/>
                  <a:gd name="T93" fmla="*/ 59 h 83"/>
                  <a:gd name="T94" fmla="*/ 2 w 52"/>
                  <a:gd name="T95" fmla="*/ 72 h 83"/>
                  <a:gd name="T96" fmla="*/ 10 w 52"/>
                  <a:gd name="T97" fmla="*/ 80 h 83"/>
                  <a:gd name="T98" fmla="*/ 20 w 52"/>
                  <a:gd name="T99" fmla="*/ 83 h 83"/>
                  <a:gd name="T100" fmla="*/ 25 w 52"/>
                  <a:gd name="T101" fmla="*/ 83 h 83"/>
                  <a:gd name="T102" fmla="*/ 29 w 52"/>
                  <a:gd name="T103" fmla="*/ 82 h 83"/>
                  <a:gd name="T104" fmla="*/ 33 w 52"/>
                  <a:gd name="T105" fmla="*/ 79 h 83"/>
                  <a:gd name="T106" fmla="*/ 36 w 52"/>
                  <a:gd name="T107" fmla="*/ 75 h 83"/>
                  <a:gd name="T108" fmla="*/ 36 w 52"/>
                  <a:gd name="T109" fmla="*/ 75 h 83"/>
                  <a:gd name="T110" fmla="*/ 36 w 52"/>
                  <a:gd name="T111" fmla="*/ 83 h 83"/>
                  <a:gd name="T112" fmla="*/ 43 w 52"/>
                  <a:gd name="T113" fmla="*/ 82 h 83"/>
                  <a:gd name="T114" fmla="*/ 52 w 52"/>
                  <a:gd name="T115" fmla="*/ 82 h 83"/>
                  <a:gd name="T116" fmla="*/ 52 w 52"/>
                  <a:gd name="T117" fmla="*/ 79 h 83"/>
                  <a:gd name="T118" fmla="*/ 45 w 52"/>
                  <a:gd name="T119" fmla="*/ 79 h 83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52" h="83">
                    <a:moveTo>
                      <a:pt x="35" y="49"/>
                    </a:moveTo>
                    <a:lnTo>
                      <a:pt x="36" y="52"/>
                    </a:lnTo>
                    <a:lnTo>
                      <a:pt x="36" y="56"/>
                    </a:lnTo>
                    <a:lnTo>
                      <a:pt x="36" y="59"/>
                    </a:lnTo>
                    <a:lnTo>
                      <a:pt x="36" y="66"/>
                    </a:lnTo>
                    <a:lnTo>
                      <a:pt x="35" y="70"/>
                    </a:lnTo>
                    <a:lnTo>
                      <a:pt x="35" y="73"/>
                    </a:lnTo>
                    <a:lnTo>
                      <a:pt x="32" y="76"/>
                    </a:lnTo>
                    <a:lnTo>
                      <a:pt x="30" y="78"/>
                    </a:lnTo>
                    <a:lnTo>
                      <a:pt x="27" y="79"/>
                    </a:lnTo>
                    <a:lnTo>
                      <a:pt x="25" y="80"/>
                    </a:lnTo>
                    <a:lnTo>
                      <a:pt x="22" y="82"/>
                    </a:lnTo>
                    <a:lnTo>
                      <a:pt x="15" y="79"/>
                    </a:lnTo>
                    <a:lnTo>
                      <a:pt x="12" y="72"/>
                    </a:lnTo>
                    <a:lnTo>
                      <a:pt x="10" y="58"/>
                    </a:lnTo>
                    <a:lnTo>
                      <a:pt x="10" y="53"/>
                    </a:lnTo>
                    <a:lnTo>
                      <a:pt x="10" y="49"/>
                    </a:lnTo>
                    <a:lnTo>
                      <a:pt x="12" y="46"/>
                    </a:lnTo>
                    <a:lnTo>
                      <a:pt x="13" y="42"/>
                    </a:lnTo>
                    <a:lnTo>
                      <a:pt x="15" y="39"/>
                    </a:lnTo>
                    <a:lnTo>
                      <a:pt x="17" y="38"/>
                    </a:lnTo>
                    <a:lnTo>
                      <a:pt x="22" y="38"/>
                    </a:lnTo>
                    <a:lnTo>
                      <a:pt x="26" y="38"/>
                    </a:lnTo>
                    <a:lnTo>
                      <a:pt x="29" y="39"/>
                    </a:lnTo>
                    <a:lnTo>
                      <a:pt x="32" y="42"/>
                    </a:lnTo>
                    <a:lnTo>
                      <a:pt x="33" y="43"/>
                    </a:lnTo>
                    <a:lnTo>
                      <a:pt x="35" y="46"/>
                    </a:lnTo>
                    <a:lnTo>
                      <a:pt x="35" y="48"/>
                    </a:lnTo>
                    <a:lnTo>
                      <a:pt x="35" y="49"/>
                    </a:lnTo>
                    <a:close/>
                    <a:moveTo>
                      <a:pt x="45" y="79"/>
                    </a:moveTo>
                    <a:lnTo>
                      <a:pt x="45" y="0"/>
                    </a:lnTo>
                    <a:lnTo>
                      <a:pt x="39" y="2"/>
                    </a:lnTo>
                    <a:lnTo>
                      <a:pt x="32" y="2"/>
                    </a:lnTo>
                    <a:lnTo>
                      <a:pt x="27" y="2"/>
                    </a:lnTo>
                    <a:lnTo>
                      <a:pt x="27" y="5"/>
                    </a:lnTo>
                    <a:lnTo>
                      <a:pt x="36" y="5"/>
                    </a:lnTo>
                    <a:lnTo>
                      <a:pt x="36" y="43"/>
                    </a:lnTo>
                    <a:lnTo>
                      <a:pt x="33" y="40"/>
                    </a:lnTo>
                    <a:lnTo>
                      <a:pt x="30" y="38"/>
                    </a:lnTo>
                    <a:lnTo>
                      <a:pt x="27" y="36"/>
                    </a:lnTo>
                    <a:lnTo>
                      <a:pt x="25" y="35"/>
                    </a:lnTo>
                    <a:lnTo>
                      <a:pt x="22" y="35"/>
                    </a:lnTo>
                    <a:lnTo>
                      <a:pt x="12" y="36"/>
                    </a:lnTo>
                    <a:lnTo>
                      <a:pt x="6" y="42"/>
                    </a:lnTo>
                    <a:lnTo>
                      <a:pt x="2" y="49"/>
                    </a:lnTo>
                    <a:lnTo>
                      <a:pt x="0" y="59"/>
                    </a:lnTo>
                    <a:lnTo>
                      <a:pt x="2" y="72"/>
                    </a:lnTo>
                    <a:lnTo>
                      <a:pt x="10" y="80"/>
                    </a:lnTo>
                    <a:lnTo>
                      <a:pt x="20" y="83"/>
                    </a:lnTo>
                    <a:lnTo>
                      <a:pt x="25" y="83"/>
                    </a:lnTo>
                    <a:lnTo>
                      <a:pt x="29" y="82"/>
                    </a:lnTo>
                    <a:lnTo>
                      <a:pt x="33" y="79"/>
                    </a:lnTo>
                    <a:lnTo>
                      <a:pt x="36" y="75"/>
                    </a:lnTo>
                    <a:lnTo>
                      <a:pt x="36" y="83"/>
                    </a:lnTo>
                    <a:lnTo>
                      <a:pt x="43" y="82"/>
                    </a:lnTo>
                    <a:lnTo>
                      <a:pt x="52" y="82"/>
                    </a:lnTo>
                    <a:lnTo>
                      <a:pt x="52" y="79"/>
                    </a:lnTo>
                    <a:lnTo>
                      <a:pt x="45" y="79"/>
                    </a:lnTo>
                    <a:close/>
                  </a:path>
                </a:pathLst>
              </a:custGeom>
              <a:solidFill>
                <a:srgbClr val="000070"/>
              </a:solidFill>
              <a:ln w="0">
                <a:solidFill>
                  <a:srgbClr val="00007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19" name="Freeform 1382"/>
              <p:cNvSpPr>
                <a:spLocks noEditPoints="1"/>
              </p:cNvSpPr>
              <p:nvPr/>
            </p:nvSpPr>
            <p:spPr bwMode="auto">
              <a:xfrm>
                <a:off x="4572" y="3282"/>
                <a:ext cx="44" cy="48"/>
              </a:xfrm>
              <a:custGeom>
                <a:avLst/>
                <a:gdLst>
                  <a:gd name="T0" fmla="*/ 11 w 44"/>
                  <a:gd name="T1" fmla="*/ 17 h 48"/>
                  <a:gd name="T2" fmla="*/ 11 w 44"/>
                  <a:gd name="T3" fmla="*/ 13 h 48"/>
                  <a:gd name="T4" fmla="*/ 13 w 44"/>
                  <a:gd name="T5" fmla="*/ 10 h 48"/>
                  <a:gd name="T6" fmla="*/ 13 w 44"/>
                  <a:gd name="T7" fmla="*/ 8 h 48"/>
                  <a:gd name="T8" fmla="*/ 14 w 44"/>
                  <a:gd name="T9" fmla="*/ 7 h 48"/>
                  <a:gd name="T10" fmla="*/ 16 w 44"/>
                  <a:gd name="T11" fmla="*/ 4 h 48"/>
                  <a:gd name="T12" fmla="*/ 19 w 44"/>
                  <a:gd name="T13" fmla="*/ 3 h 48"/>
                  <a:gd name="T14" fmla="*/ 23 w 44"/>
                  <a:gd name="T15" fmla="*/ 3 h 48"/>
                  <a:gd name="T16" fmla="*/ 26 w 44"/>
                  <a:gd name="T17" fmla="*/ 3 h 48"/>
                  <a:gd name="T18" fmla="*/ 29 w 44"/>
                  <a:gd name="T19" fmla="*/ 4 h 48"/>
                  <a:gd name="T20" fmla="*/ 31 w 44"/>
                  <a:gd name="T21" fmla="*/ 5 h 48"/>
                  <a:gd name="T22" fmla="*/ 33 w 44"/>
                  <a:gd name="T23" fmla="*/ 8 h 48"/>
                  <a:gd name="T24" fmla="*/ 33 w 44"/>
                  <a:gd name="T25" fmla="*/ 13 h 48"/>
                  <a:gd name="T26" fmla="*/ 33 w 44"/>
                  <a:gd name="T27" fmla="*/ 17 h 48"/>
                  <a:gd name="T28" fmla="*/ 11 w 44"/>
                  <a:gd name="T29" fmla="*/ 17 h 48"/>
                  <a:gd name="T30" fmla="*/ 41 w 44"/>
                  <a:gd name="T31" fmla="*/ 33 h 48"/>
                  <a:gd name="T32" fmla="*/ 40 w 44"/>
                  <a:gd name="T33" fmla="*/ 37 h 48"/>
                  <a:gd name="T34" fmla="*/ 37 w 44"/>
                  <a:gd name="T35" fmla="*/ 41 h 48"/>
                  <a:gd name="T36" fmla="*/ 33 w 44"/>
                  <a:gd name="T37" fmla="*/ 44 h 48"/>
                  <a:gd name="T38" fmla="*/ 30 w 44"/>
                  <a:gd name="T39" fmla="*/ 45 h 48"/>
                  <a:gd name="T40" fmla="*/ 26 w 44"/>
                  <a:gd name="T41" fmla="*/ 47 h 48"/>
                  <a:gd name="T42" fmla="*/ 20 w 44"/>
                  <a:gd name="T43" fmla="*/ 45 h 48"/>
                  <a:gd name="T44" fmla="*/ 17 w 44"/>
                  <a:gd name="T45" fmla="*/ 44 h 48"/>
                  <a:gd name="T46" fmla="*/ 14 w 44"/>
                  <a:gd name="T47" fmla="*/ 41 h 48"/>
                  <a:gd name="T48" fmla="*/ 13 w 44"/>
                  <a:gd name="T49" fmla="*/ 38 h 48"/>
                  <a:gd name="T50" fmla="*/ 11 w 44"/>
                  <a:gd name="T51" fmla="*/ 34 h 48"/>
                  <a:gd name="T52" fmla="*/ 11 w 44"/>
                  <a:gd name="T53" fmla="*/ 30 h 48"/>
                  <a:gd name="T54" fmla="*/ 11 w 44"/>
                  <a:gd name="T55" fmla="*/ 25 h 48"/>
                  <a:gd name="T56" fmla="*/ 11 w 44"/>
                  <a:gd name="T57" fmla="*/ 21 h 48"/>
                  <a:gd name="T58" fmla="*/ 44 w 44"/>
                  <a:gd name="T59" fmla="*/ 21 h 48"/>
                  <a:gd name="T60" fmla="*/ 43 w 44"/>
                  <a:gd name="T61" fmla="*/ 14 h 48"/>
                  <a:gd name="T62" fmla="*/ 41 w 44"/>
                  <a:gd name="T63" fmla="*/ 10 h 48"/>
                  <a:gd name="T64" fmla="*/ 39 w 44"/>
                  <a:gd name="T65" fmla="*/ 5 h 48"/>
                  <a:gd name="T66" fmla="*/ 34 w 44"/>
                  <a:gd name="T67" fmla="*/ 3 h 48"/>
                  <a:gd name="T68" fmla="*/ 29 w 44"/>
                  <a:gd name="T69" fmla="*/ 0 h 48"/>
                  <a:gd name="T70" fmla="*/ 23 w 44"/>
                  <a:gd name="T71" fmla="*/ 0 h 48"/>
                  <a:gd name="T72" fmla="*/ 14 w 44"/>
                  <a:gd name="T73" fmla="*/ 3 h 48"/>
                  <a:gd name="T74" fmla="*/ 6 w 44"/>
                  <a:gd name="T75" fmla="*/ 8 h 48"/>
                  <a:gd name="T76" fmla="*/ 1 w 44"/>
                  <a:gd name="T77" fmla="*/ 17 h 48"/>
                  <a:gd name="T78" fmla="*/ 0 w 44"/>
                  <a:gd name="T79" fmla="*/ 25 h 48"/>
                  <a:gd name="T80" fmla="*/ 3 w 44"/>
                  <a:gd name="T81" fmla="*/ 38 h 48"/>
                  <a:gd name="T82" fmla="*/ 11 w 44"/>
                  <a:gd name="T83" fmla="*/ 45 h 48"/>
                  <a:gd name="T84" fmla="*/ 23 w 44"/>
                  <a:gd name="T85" fmla="*/ 48 h 48"/>
                  <a:gd name="T86" fmla="*/ 29 w 44"/>
                  <a:gd name="T87" fmla="*/ 48 h 48"/>
                  <a:gd name="T88" fmla="*/ 34 w 44"/>
                  <a:gd name="T89" fmla="*/ 45 h 48"/>
                  <a:gd name="T90" fmla="*/ 39 w 44"/>
                  <a:gd name="T91" fmla="*/ 43 h 48"/>
                  <a:gd name="T92" fmla="*/ 41 w 44"/>
                  <a:gd name="T93" fmla="*/ 38 h 48"/>
                  <a:gd name="T94" fmla="*/ 44 w 44"/>
                  <a:gd name="T95" fmla="*/ 33 h 48"/>
                  <a:gd name="T96" fmla="*/ 41 w 44"/>
                  <a:gd name="T97" fmla="*/ 33 h 4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44" h="48">
                    <a:moveTo>
                      <a:pt x="11" y="17"/>
                    </a:moveTo>
                    <a:lnTo>
                      <a:pt x="11" y="13"/>
                    </a:lnTo>
                    <a:lnTo>
                      <a:pt x="13" y="10"/>
                    </a:lnTo>
                    <a:lnTo>
                      <a:pt x="13" y="8"/>
                    </a:lnTo>
                    <a:lnTo>
                      <a:pt x="14" y="7"/>
                    </a:lnTo>
                    <a:lnTo>
                      <a:pt x="16" y="4"/>
                    </a:lnTo>
                    <a:lnTo>
                      <a:pt x="19" y="3"/>
                    </a:lnTo>
                    <a:lnTo>
                      <a:pt x="23" y="3"/>
                    </a:lnTo>
                    <a:lnTo>
                      <a:pt x="26" y="3"/>
                    </a:lnTo>
                    <a:lnTo>
                      <a:pt x="29" y="4"/>
                    </a:lnTo>
                    <a:lnTo>
                      <a:pt x="31" y="5"/>
                    </a:lnTo>
                    <a:lnTo>
                      <a:pt x="33" y="8"/>
                    </a:lnTo>
                    <a:lnTo>
                      <a:pt x="33" y="13"/>
                    </a:lnTo>
                    <a:lnTo>
                      <a:pt x="33" y="17"/>
                    </a:lnTo>
                    <a:lnTo>
                      <a:pt x="11" y="17"/>
                    </a:lnTo>
                    <a:close/>
                    <a:moveTo>
                      <a:pt x="41" y="33"/>
                    </a:moveTo>
                    <a:lnTo>
                      <a:pt x="40" y="37"/>
                    </a:lnTo>
                    <a:lnTo>
                      <a:pt x="37" y="41"/>
                    </a:lnTo>
                    <a:lnTo>
                      <a:pt x="33" y="44"/>
                    </a:lnTo>
                    <a:lnTo>
                      <a:pt x="30" y="45"/>
                    </a:lnTo>
                    <a:lnTo>
                      <a:pt x="26" y="47"/>
                    </a:lnTo>
                    <a:lnTo>
                      <a:pt x="20" y="45"/>
                    </a:lnTo>
                    <a:lnTo>
                      <a:pt x="17" y="44"/>
                    </a:lnTo>
                    <a:lnTo>
                      <a:pt x="14" y="41"/>
                    </a:lnTo>
                    <a:lnTo>
                      <a:pt x="13" y="38"/>
                    </a:lnTo>
                    <a:lnTo>
                      <a:pt x="11" y="34"/>
                    </a:lnTo>
                    <a:lnTo>
                      <a:pt x="11" y="30"/>
                    </a:lnTo>
                    <a:lnTo>
                      <a:pt x="11" y="25"/>
                    </a:lnTo>
                    <a:lnTo>
                      <a:pt x="11" y="21"/>
                    </a:lnTo>
                    <a:lnTo>
                      <a:pt x="44" y="21"/>
                    </a:lnTo>
                    <a:lnTo>
                      <a:pt x="43" y="14"/>
                    </a:lnTo>
                    <a:lnTo>
                      <a:pt x="41" y="10"/>
                    </a:lnTo>
                    <a:lnTo>
                      <a:pt x="39" y="5"/>
                    </a:lnTo>
                    <a:lnTo>
                      <a:pt x="34" y="3"/>
                    </a:lnTo>
                    <a:lnTo>
                      <a:pt x="29" y="0"/>
                    </a:lnTo>
                    <a:lnTo>
                      <a:pt x="23" y="0"/>
                    </a:lnTo>
                    <a:lnTo>
                      <a:pt x="14" y="3"/>
                    </a:lnTo>
                    <a:lnTo>
                      <a:pt x="6" y="8"/>
                    </a:lnTo>
                    <a:lnTo>
                      <a:pt x="1" y="17"/>
                    </a:lnTo>
                    <a:lnTo>
                      <a:pt x="0" y="25"/>
                    </a:lnTo>
                    <a:lnTo>
                      <a:pt x="3" y="38"/>
                    </a:lnTo>
                    <a:lnTo>
                      <a:pt x="11" y="45"/>
                    </a:lnTo>
                    <a:lnTo>
                      <a:pt x="23" y="48"/>
                    </a:lnTo>
                    <a:lnTo>
                      <a:pt x="29" y="48"/>
                    </a:lnTo>
                    <a:lnTo>
                      <a:pt x="34" y="45"/>
                    </a:lnTo>
                    <a:lnTo>
                      <a:pt x="39" y="43"/>
                    </a:lnTo>
                    <a:lnTo>
                      <a:pt x="41" y="38"/>
                    </a:lnTo>
                    <a:lnTo>
                      <a:pt x="44" y="33"/>
                    </a:lnTo>
                    <a:lnTo>
                      <a:pt x="41" y="33"/>
                    </a:lnTo>
                    <a:close/>
                  </a:path>
                </a:pathLst>
              </a:custGeom>
              <a:solidFill>
                <a:srgbClr val="000070"/>
              </a:solidFill>
              <a:ln w="0">
                <a:solidFill>
                  <a:srgbClr val="00007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20" name="Freeform 1383"/>
              <p:cNvSpPr>
                <a:spLocks noEditPoints="1"/>
              </p:cNvSpPr>
              <p:nvPr/>
            </p:nvSpPr>
            <p:spPr bwMode="auto">
              <a:xfrm>
                <a:off x="4625" y="3252"/>
                <a:ext cx="24" cy="77"/>
              </a:xfrm>
              <a:custGeom>
                <a:avLst/>
                <a:gdLst>
                  <a:gd name="T0" fmla="*/ 24 w 24"/>
                  <a:gd name="T1" fmla="*/ 77 h 77"/>
                  <a:gd name="T2" fmla="*/ 24 w 24"/>
                  <a:gd name="T3" fmla="*/ 74 h 77"/>
                  <a:gd name="T4" fmla="*/ 17 w 24"/>
                  <a:gd name="T5" fmla="*/ 74 h 77"/>
                  <a:gd name="T6" fmla="*/ 17 w 24"/>
                  <a:gd name="T7" fmla="*/ 30 h 77"/>
                  <a:gd name="T8" fmla="*/ 10 w 24"/>
                  <a:gd name="T9" fmla="*/ 31 h 77"/>
                  <a:gd name="T10" fmla="*/ 4 w 24"/>
                  <a:gd name="T11" fmla="*/ 31 h 77"/>
                  <a:gd name="T12" fmla="*/ 0 w 24"/>
                  <a:gd name="T13" fmla="*/ 31 h 77"/>
                  <a:gd name="T14" fmla="*/ 0 w 24"/>
                  <a:gd name="T15" fmla="*/ 34 h 77"/>
                  <a:gd name="T16" fmla="*/ 7 w 24"/>
                  <a:gd name="T17" fmla="*/ 34 h 77"/>
                  <a:gd name="T18" fmla="*/ 7 w 24"/>
                  <a:gd name="T19" fmla="*/ 74 h 77"/>
                  <a:gd name="T20" fmla="*/ 0 w 24"/>
                  <a:gd name="T21" fmla="*/ 74 h 77"/>
                  <a:gd name="T22" fmla="*/ 0 w 24"/>
                  <a:gd name="T23" fmla="*/ 77 h 77"/>
                  <a:gd name="T24" fmla="*/ 24 w 24"/>
                  <a:gd name="T25" fmla="*/ 77 h 77"/>
                  <a:gd name="T26" fmla="*/ 7 w 24"/>
                  <a:gd name="T27" fmla="*/ 5 h 77"/>
                  <a:gd name="T28" fmla="*/ 7 w 24"/>
                  <a:gd name="T29" fmla="*/ 8 h 77"/>
                  <a:gd name="T30" fmla="*/ 9 w 24"/>
                  <a:gd name="T31" fmla="*/ 11 h 77"/>
                  <a:gd name="T32" fmla="*/ 11 w 24"/>
                  <a:gd name="T33" fmla="*/ 13 h 77"/>
                  <a:gd name="T34" fmla="*/ 16 w 24"/>
                  <a:gd name="T35" fmla="*/ 11 h 77"/>
                  <a:gd name="T36" fmla="*/ 17 w 24"/>
                  <a:gd name="T37" fmla="*/ 8 h 77"/>
                  <a:gd name="T38" fmla="*/ 19 w 24"/>
                  <a:gd name="T39" fmla="*/ 5 h 77"/>
                  <a:gd name="T40" fmla="*/ 17 w 24"/>
                  <a:gd name="T41" fmla="*/ 2 h 77"/>
                  <a:gd name="T42" fmla="*/ 14 w 24"/>
                  <a:gd name="T43" fmla="*/ 1 h 77"/>
                  <a:gd name="T44" fmla="*/ 11 w 24"/>
                  <a:gd name="T45" fmla="*/ 0 h 77"/>
                  <a:gd name="T46" fmla="*/ 10 w 24"/>
                  <a:gd name="T47" fmla="*/ 1 h 77"/>
                  <a:gd name="T48" fmla="*/ 7 w 24"/>
                  <a:gd name="T49" fmla="*/ 2 h 77"/>
                  <a:gd name="T50" fmla="*/ 7 w 24"/>
                  <a:gd name="T51" fmla="*/ 5 h 7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" h="77">
                    <a:moveTo>
                      <a:pt x="24" y="77"/>
                    </a:moveTo>
                    <a:lnTo>
                      <a:pt x="24" y="74"/>
                    </a:lnTo>
                    <a:lnTo>
                      <a:pt x="17" y="74"/>
                    </a:lnTo>
                    <a:lnTo>
                      <a:pt x="17" y="30"/>
                    </a:lnTo>
                    <a:lnTo>
                      <a:pt x="10" y="31"/>
                    </a:lnTo>
                    <a:lnTo>
                      <a:pt x="4" y="31"/>
                    </a:lnTo>
                    <a:lnTo>
                      <a:pt x="0" y="31"/>
                    </a:lnTo>
                    <a:lnTo>
                      <a:pt x="0" y="34"/>
                    </a:lnTo>
                    <a:lnTo>
                      <a:pt x="7" y="34"/>
                    </a:lnTo>
                    <a:lnTo>
                      <a:pt x="7" y="74"/>
                    </a:lnTo>
                    <a:lnTo>
                      <a:pt x="0" y="74"/>
                    </a:lnTo>
                    <a:lnTo>
                      <a:pt x="0" y="77"/>
                    </a:lnTo>
                    <a:lnTo>
                      <a:pt x="24" y="77"/>
                    </a:lnTo>
                    <a:close/>
                    <a:moveTo>
                      <a:pt x="7" y="5"/>
                    </a:moveTo>
                    <a:lnTo>
                      <a:pt x="7" y="8"/>
                    </a:lnTo>
                    <a:lnTo>
                      <a:pt x="9" y="11"/>
                    </a:lnTo>
                    <a:lnTo>
                      <a:pt x="11" y="13"/>
                    </a:lnTo>
                    <a:lnTo>
                      <a:pt x="16" y="11"/>
                    </a:lnTo>
                    <a:lnTo>
                      <a:pt x="17" y="8"/>
                    </a:lnTo>
                    <a:lnTo>
                      <a:pt x="19" y="5"/>
                    </a:lnTo>
                    <a:lnTo>
                      <a:pt x="17" y="2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10" y="1"/>
                    </a:lnTo>
                    <a:lnTo>
                      <a:pt x="7" y="2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000070"/>
              </a:solidFill>
              <a:ln w="0">
                <a:solidFill>
                  <a:srgbClr val="00007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21" name="Freeform 1384"/>
              <p:cNvSpPr>
                <a:spLocks noEditPoints="1"/>
              </p:cNvSpPr>
              <p:nvPr/>
            </p:nvSpPr>
            <p:spPr bwMode="auto">
              <a:xfrm>
                <a:off x="4692" y="3252"/>
                <a:ext cx="72" cy="78"/>
              </a:xfrm>
              <a:custGeom>
                <a:avLst/>
                <a:gdLst>
                  <a:gd name="T0" fmla="*/ 32 w 72"/>
                  <a:gd name="T1" fmla="*/ 1 h 78"/>
                  <a:gd name="T2" fmla="*/ 42 w 72"/>
                  <a:gd name="T3" fmla="*/ 2 h 78"/>
                  <a:gd name="T4" fmla="*/ 48 w 72"/>
                  <a:gd name="T5" fmla="*/ 8 h 78"/>
                  <a:gd name="T6" fmla="*/ 49 w 72"/>
                  <a:gd name="T7" fmla="*/ 17 h 78"/>
                  <a:gd name="T8" fmla="*/ 46 w 72"/>
                  <a:gd name="T9" fmla="*/ 27 h 78"/>
                  <a:gd name="T10" fmla="*/ 42 w 72"/>
                  <a:gd name="T11" fmla="*/ 33 h 78"/>
                  <a:gd name="T12" fmla="*/ 33 w 72"/>
                  <a:gd name="T13" fmla="*/ 34 h 78"/>
                  <a:gd name="T14" fmla="*/ 22 w 72"/>
                  <a:gd name="T15" fmla="*/ 34 h 78"/>
                  <a:gd name="T16" fmla="*/ 30 w 72"/>
                  <a:gd name="T17" fmla="*/ 77 h 78"/>
                  <a:gd name="T18" fmla="*/ 22 w 72"/>
                  <a:gd name="T19" fmla="*/ 74 h 78"/>
                  <a:gd name="T20" fmla="*/ 29 w 72"/>
                  <a:gd name="T21" fmla="*/ 37 h 78"/>
                  <a:gd name="T22" fmla="*/ 38 w 72"/>
                  <a:gd name="T23" fmla="*/ 38 h 78"/>
                  <a:gd name="T24" fmla="*/ 43 w 72"/>
                  <a:gd name="T25" fmla="*/ 43 h 78"/>
                  <a:gd name="T26" fmla="*/ 45 w 72"/>
                  <a:gd name="T27" fmla="*/ 48 h 78"/>
                  <a:gd name="T28" fmla="*/ 45 w 72"/>
                  <a:gd name="T29" fmla="*/ 55 h 78"/>
                  <a:gd name="T30" fmla="*/ 46 w 72"/>
                  <a:gd name="T31" fmla="*/ 67 h 78"/>
                  <a:gd name="T32" fmla="*/ 48 w 72"/>
                  <a:gd name="T33" fmla="*/ 73 h 78"/>
                  <a:gd name="T34" fmla="*/ 53 w 72"/>
                  <a:gd name="T35" fmla="*/ 77 h 78"/>
                  <a:gd name="T36" fmla="*/ 62 w 72"/>
                  <a:gd name="T37" fmla="*/ 78 h 78"/>
                  <a:gd name="T38" fmla="*/ 72 w 72"/>
                  <a:gd name="T39" fmla="*/ 77 h 78"/>
                  <a:gd name="T40" fmla="*/ 69 w 72"/>
                  <a:gd name="T41" fmla="*/ 74 h 78"/>
                  <a:gd name="T42" fmla="*/ 63 w 72"/>
                  <a:gd name="T43" fmla="*/ 75 h 78"/>
                  <a:gd name="T44" fmla="*/ 59 w 72"/>
                  <a:gd name="T45" fmla="*/ 73 h 78"/>
                  <a:gd name="T46" fmla="*/ 59 w 72"/>
                  <a:gd name="T47" fmla="*/ 67 h 78"/>
                  <a:gd name="T48" fmla="*/ 58 w 72"/>
                  <a:gd name="T49" fmla="*/ 51 h 78"/>
                  <a:gd name="T50" fmla="*/ 46 w 72"/>
                  <a:gd name="T51" fmla="*/ 38 h 78"/>
                  <a:gd name="T52" fmla="*/ 38 w 72"/>
                  <a:gd name="T53" fmla="*/ 35 h 78"/>
                  <a:gd name="T54" fmla="*/ 53 w 72"/>
                  <a:gd name="T55" fmla="*/ 31 h 78"/>
                  <a:gd name="T56" fmla="*/ 62 w 72"/>
                  <a:gd name="T57" fmla="*/ 17 h 78"/>
                  <a:gd name="T58" fmla="*/ 59 w 72"/>
                  <a:gd name="T59" fmla="*/ 8 h 78"/>
                  <a:gd name="T60" fmla="*/ 46 w 72"/>
                  <a:gd name="T61" fmla="*/ 0 h 78"/>
                  <a:gd name="T62" fmla="*/ 0 w 72"/>
                  <a:gd name="T63" fmla="*/ 0 h 78"/>
                  <a:gd name="T64" fmla="*/ 10 w 72"/>
                  <a:gd name="T65" fmla="*/ 1 h 78"/>
                  <a:gd name="T66" fmla="*/ 0 w 72"/>
                  <a:gd name="T67" fmla="*/ 74 h 78"/>
                  <a:gd name="T68" fmla="*/ 30 w 72"/>
                  <a:gd name="T69" fmla="*/ 77 h 7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72" h="78">
                    <a:moveTo>
                      <a:pt x="22" y="1"/>
                    </a:moveTo>
                    <a:lnTo>
                      <a:pt x="32" y="1"/>
                    </a:lnTo>
                    <a:lnTo>
                      <a:pt x="38" y="2"/>
                    </a:lnTo>
                    <a:lnTo>
                      <a:pt x="42" y="2"/>
                    </a:lnTo>
                    <a:lnTo>
                      <a:pt x="45" y="5"/>
                    </a:lnTo>
                    <a:lnTo>
                      <a:pt x="48" y="8"/>
                    </a:lnTo>
                    <a:lnTo>
                      <a:pt x="48" y="11"/>
                    </a:lnTo>
                    <a:lnTo>
                      <a:pt x="49" y="17"/>
                    </a:lnTo>
                    <a:lnTo>
                      <a:pt x="48" y="23"/>
                    </a:lnTo>
                    <a:lnTo>
                      <a:pt x="46" y="27"/>
                    </a:lnTo>
                    <a:lnTo>
                      <a:pt x="45" y="30"/>
                    </a:lnTo>
                    <a:lnTo>
                      <a:pt x="42" y="33"/>
                    </a:lnTo>
                    <a:lnTo>
                      <a:pt x="38" y="33"/>
                    </a:lnTo>
                    <a:lnTo>
                      <a:pt x="33" y="34"/>
                    </a:lnTo>
                    <a:lnTo>
                      <a:pt x="27" y="34"/>
                    </a:lnTo>
                    <a:lnTo>
                      <a:pt x="22" y="34"/>
                    </a:lnTo>
                    <a:lnTo>
                      <a:pt x="22" y="1"/>
                    </a:lnTo>
                    <a:close/>
                    <a:moveTo>
                      <a:pt x="30" y="77"/>
                    </a:moveTo>
                    <a:lnTo>
                      <a:pt x="30" y="74"/>
                    </a:lnTo>
                    <a:lnTo>
                      <a:pt x="22" y="74"/>
                    </a:lnTo>
                    <a:lnTo>
                      <a:pt x="22" y="37"/>
                    </a:lnTo>
                    <a:lnTo>
                      <a:pt x="29" y="37"/>
                    </a:lnTo>
                    <a:lnTo>
                      <a:pt x="33" y="37"/>
                    </a:lnTo>
                    <a:lnTo>
                      <a:pt x="38" y="38"/>
                    </a:lnTo>
                    <a:lnTo>
                      <a:pt x="40" y="40"/>
                    </a:lnTo>
                    <a:lnTo>
                      <a:pt x="43" y="43"/>
                    </a:lnTo>
                    <a:lnTo>
                      <a:pt x="43" y="45"/>
                    </a:lnTo>
                    <a:lnTo>
                      <a:pt x="45" y="48"/>
                    </a:lnTo>
                    <a:lnTo>
                      <a:pt x="45" y="51"/>
                    </a:lnTo>
                    <a:lnTo>
                      <a:pt x="45" y="55"/>
                    </a:lnTo>
                    <a:lnTo>
                      <a:pt x="46" y="61"/>
                    </a:lnTo>
                    <a:lnTo>
                      <a:pt x="46" y="67"/>
                    </a:lnTo>
                    <a:lnTo>
                      <a:pt x="46" y="70"/>
                    </a:lnTo>
                    <a:lnTo>
                      <a:pt x="48" y="73"/>
                    </a:lnTo>
                    <a:lnTo>
                      <a:pt x="50" y="75"/>
                    </a:lnTo>
                    <a:lnTo>
                      <a:pt x="53" y="77"/>
                    </a:lnTo>
                    <a:lnTo>
                      <a:pt x="56" y="78"/>
                    </a:lnTo>
                    <a:lnTo>
                      <a:pt x="62" y="78"/>
                    </a:lnTo>
                    <a:lnTo>
                      <a:pt x="66" y="78"/>
                    </a:lnTo>
                    <a:lnTo>
                      <a:pt x="72" y="77"/>
                    </a:lnTo>
                    <a:lnTo>
                      <a:pt x="72" y="74"/>
                    </a:lnTo>
                    <a:lnTo>
                      <a:pt x="69" y="74"/>
                    </a:lnTo>
                    <a:lnTo>
                      <a:pt x="66" y="75"/>
                    </a:lnTo>
                    <a:lnTo>
                      <a:pt x="63" y="75"/>
                    </a:lnTo>
                    <a:lnTo>
                      <a:pt x="62" y="74"/>
                    </a:lnTo>
                    <a:lnTo>
                      <a:pt x="59" y="73"/>
                    </a:lnTo>
                    <a:lnTo>
                      <a:pt x="59" y="70"/>
                    </a:lnTo>
                    <a:lnTo>
                      <a:pt x="59" y="67"/>
                    </a:lnTo>
                    <a:lnTo>
                      <a:pt x="59" y="63"/>
                    </a:lnTo>
                    <a:lnTo>
                      <a:pt x="58" y="51"/>
                    </a:lnTo>
                    <a:lnTo>
                      <a:pt x="53" y="43"/>
                    </a:lnTo>
                    <a:lnTo>
                      <a:pt x="46" y="38"/>
                    </a:lnTo>
                    <a:lnTo>
                      <a:pt x="38" y="35"/>
                    </a:lnTo>
                    <a:lnTo>
                      <a:pt x="45" y="34"/>
                    </a:lnTo>
                    <a:lnTo>
                      <a:pt x="53" y="31"/>
                    </a:lnTo>
                    <a:lnTo>
                      <a:pt x="59" y="25"/>
                    </a:lnTo>
                    <a:lnTo>
                      <a:pt x="62" y="17"/>
                    </a:lnTo>
                    <a:lnTo>
                      <a:pt x="60" y="13"/>
                    </a:lnTo>
                    <a:lnTo>
                      <a:pt x="59" y="8"/>
                    </a:lnTo>
                    <a:lnTo>
                      <a:pt x="55" y="4"/>
                    </a:lnTo>
                    <a:lnTo>
                      <a:pt x="46" y="0"/>
                    </a:lnTo>
                    <a:lnTo>
                      <a:pt x="36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10" y="1"/>
                    </a:lnTo>
                    <a:lnTo>
                      <a:pt x="10" y="74"/>
                    </a:lnTo>
                    <a:lnTo>
                      <a:pt x="0" y="74"/>
                    </a:lnTo>
                    <a:lnTo>
                      <a:pt x="0" y="77"/>
                    </a:lnTo>
                    <a:lnTo>
                      <a:pt x="30" y="77"/>
                    </a:lnTo>
                    <a:close/>
                  </a:path>
                </a:pathLst>
              </a:custGeom>
              <a:solidFill>
                <a:srgbClr val="000070"/>
              </a:solidFill>
              <a:ln w="0">
                <a:solidFill>
                  <a:srgbClr val="00007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22" name="Freeform 1385"/>
              <p:cNvSpPr>
                <a:spLocks noEditPoints="1"/>
              </p:cNvSpPr>
              <p:nvPr/>
            </p:nvSpPr>
            <p:spPr bwMode="auto">
              <a:xfrm>
                <a:off x="4771" y="3282"/>
                <a:ext cx="44" cy="48"/>
              </a:xfrm>
              <a:custGeom>
                <a:avLst/>
                <a:gdLst>
                  <a:gd name="T0" fmla="*/ 12 w 44"/>
                  <a:gd name="T1" fmla="*/ 17 h 48"/>
                  <a:gd name="T2" fmla="*/ 12 w 44"/>
                  <a:gd name="T3" fmla="*/ 13 h 48"/>
                  <a:gd name="T4" fmla="*/ 13 w 44"/>
                  <a:gd name="T5" fmla="*/ 10 h 48"/>
                  <a:gd name="T6" fmla="*/ 13 w 44"/>
                  <a:gd name="T7" fmla="*/ 8 h 48"/>
                  <a:gd name="T8" fmla="*/ 14 w 44"/>
                  <a:gd name="T9" fmla="*/ 7 h 48"/>
                  <a:gd name="T10" fmla="*/ 16 w 44"/>
                  <a:gd name="T11" fmla="*/ 4 h 48"/>
                  <a:gd name="T12" fmla="*/ 19 w 44"/>
                  <a:gd name="T13" fmla="*/ 3 h 48"/>
                  <a:gd name="T14" fmla="*/ 23 w 44"/>
                  <a:gd name="T15" fmla="*/ 3 h 48"/>
                  <a:gd name="T16" fmla="*/ 26 w 44"/>
                  <a:gd name="T17" fmla="*/ 3 h 48"/>
                  <a:gd name="T18" fmla="*/ 29 w 44"/>
                  <a:gd name="T19" fmla="*/ 4 h 48"/>
                  <a:gd name="T20" fmla="*/ 32 w 44"/>
                  <a:gd name="T21" fmla="*/ 5 h 48"/>
                  <a:gd name="T22" fmla="*/ 33 w 44"/>
                  <a:gd name="T23" fmla="*/ 8 h 48"/>
                  <a:gd name="T24" fmla="*/ 33 w 44"/>
                  <a:gd name="T25" fmla="*/ 13 h 48"/>
                  <a:gd name="T26" fmla="*/ 33 w 44"/>
                  <a:gd name="T27" fmla="*/ 17 h 48"/>
                  <a:gd name="T28" fmla="*/ 12 w 44"/>
                  <a:gd name="T29" fmla="*/ 17 h 48"/>
                  <a:gd name="T30" fmla="*/ 42 w 44"/>
                  <a:gd name="T31" fmla="*/ 33 h 48"/>
                  <a:gd name="T32" fmla="*/ 40 w 44"/>
                  <a:gd name="T33" fmla="*/ 37 h 48"/>
                  <a:gd name="T34" fmla="*/ 37 w 44"/>
                  <a:gd name="T35" fmla="*/ 41 h 48"/>
                  <a:gd name="T36" fmla="*/ 33 w 44"/>
                  <a:gd name="T37" fmla="*/ 44 h 48"/>
                  <a:gd name="T38" fmla="*/ 29 w 44"/>
                  <a:gd name="T39" fmla="*/ 45 h 48"/>
                  <a:gd name="T40" fmla="*/ 26 w 44"/>
                  <a:gd name="T41" fmla="*/ 47 h 48"/>
                  <a:gd name="T42" fmla="*/ 20 w 44"/>
                  <a:gd name="T43" fmla="*/ 45 h 48"/>
                  <a:gd name="T44" fmla="*/ 17 w 44"/>
                  <a:gd name="T45" fmla="*/ 44 h 48"/>
                  <a:gd name="T46" fmla="*/ 14 w 44"/>
                  <a:gd name="T47" fmla="*/ 41 h 48"/>
                  <a:gd name="T48" fmla="*/ 13 w 44"/>
                  <a:gd name="T49" fmla="*/ 38 h 48"/>
                  <a:gd name="T50" fmla="*/ 12 w 44"/>
                  <a:gd name="T51" fmla="*/ 34 h 48"/>
                  <a:gd name="T52" fmla="*/ 12 w 44"/>
                  <a:gd name="T53" fmla="*/ 30 h 48"/>
                  <a:gd name="T54" fmla="*/ 12 w 44"/>
                  <a:gd name="T55" fmla="*/ 25 h 48"/>
                  <a:gd name="T56" fmla="*/ 12 w 44"/>
                  <a:gd name="T57" fmla="*/ 21 h 48"/>
                  <a:gd name="T58" fmla="*/ 44 w 44"/>
                  <a:gd name="T59" fmla="*/ 21 h 48"/>
                  <a:gd name="T60" fmla="*/ 43 w 44"/>
                  <a:gd name="T61" fmla="*/ 14 h 48"/>
                  <a:gd name="T62" fmla="*/ 42 w 44"/>
                  <a:gd name="T63" fmla="*/ 10 h 48"/>
                  <a:gd name="T64" fmla="*/ 37 w 44"/>
                  <a:gd name="T65" fmla="*/ 5 h 48"/>
                  <a:gd name="T66" fmla="*/ 34 w 44"/>
                  <a:gd name="T67" fmla="*/ 3 h 48"/>
                  <a:gd name="T68" fmla="*/ 29 w 44"/>
                  <a:gd name="T69" fmla="*/ 0 h 48"/>
                  <a:gd name="T70" fmla="*/ 23 w 44"/>
                  <a:gd name="T71" fmla="*/ 0 h 48"/>
                  <a:gd name="T72" fmla="*/ 13 w 44"/>
                  <a:gd name="T73" fmla="*/ 3 h 48"/>
                  <a:gd name="T74" fmla="*/ 6 w 44"/>
                  <a:gd name="T75" fmla="*/ 8 h 48"/>
                  <a:gd name="T76" fmla="*/ 1 w 44"/>
                  <a:gd name="T77" fmla="*/ 17 h 48"/>
                  <a:gd name="T78" fmla="*/ 0 w 44"/>
                  <a:gd name="T79" fmla="*/ 25 h 48"/>
                  <a:gd name="T80" fmla="*/ 3 w 44"/>
                  <a:gd name="T81" fmla="*/ 38 h 48"/>
                  <a:gd name="T82" fmla="*/ 12 w 44"/>
                  <a:gd name="T83" fmla="*/ 45 h 48"/>
                  <a:gd name="T84" fmla="*/ 23 w 44"/>
                  <a:gd name="T85" fmla="*/ 48 h 48"/>
                  <a:gd name="T86" fmla="*/ 29 w 44"/>
                  <a:gd name="T87" fmla="*/ 48 h 48"/>
                  <a:gd name="T88" fmla="*/ 34 w 44"/>
                  <a:gd name="T89" fmla="*/ 45 h 48"/>
                  <a:gd name="T90" fmla="*/ 39 w 44"/>
                  <a:gd name="T91" fmla="*/ 43 h 48"/>
                  <a:gd name="T92" fmla="*/ 42 w 44"/>
                  <a:gd name="T93" fmla="*/ 38 h 48"/>
                  <a:gd name="T94" fmla="*/ 44 w 44"/>
                  <a:gd name="T95" fmla="*/ 33 h 48"/>
                  <a:gd name="T96" fmla="*/ 42 w 44"/>
                  <a:gd name="T97" fmla="*/ 33 h 4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44" h="48">
                    <a:moveTo>
                      <a:pt x="12" y="17"/>
                    </a:moveTo>
                    <a:lnTo>
                      <a:pt x="12" y="13"/>
                    </a:lnTo>
                    <a:lnTo>
                      <a:pt x="13" y="10"/>
                    </a:lnTo>
                    <a:lnTo>
                      <a:pt x="13" y="8"/>
                    </a:lnTo>
                    <a:lnTo>
                      <a:pt x="14" y="7"/>
                    </a:lnTo>
                    <a:lnTo>
                      <a:pt x="16" y="4"/>
                    </a:lnTo>
                    <a:lnTo>
                      <a:pt x="19" y="3"/>
                    </a:lnTo>
                    <a:lnTo>
                      <a:pt x="23" y="3"/>
                    </a:lnTo>
                    <a:lnTo>
                      <a:pt x="26" y="3"/>
                    </a:lnTo>
                    <a:lnTo>
                      <a:pt x="29" y="4"/>
                    </a:lnTo>
                    <a:lnTo>
                      <a:pt x="32" y="5"/>
                    </a:lnTo>
                    <a:lnTo>
                      <a:pt x="33" y="8"/>
                    </a:lnTo>
                    <a:lnTo>
                      <a:pt x="33" y="13"/>
                    </a:lnTo>
                    <a:lnTo>
                      <a:pt x="33" y="17"/>
                    </a:lnTo>
                    <a:lnTo>
                      <a:pt x="12" y="17"/>
                    </a:lnTo>
                    <a:close/>
                    <a:moveTo>
                      <a:pt x="42" y="33"/>
                    </a:moveTo>
                    <a:lnTo>
                      <a:pt x="40" y="37"/>
                    </a:lnTo>
                    <a:lnTo>
                      <a:pt x="37" y="41"/>
                    </a:lnTo>
                    <a:lnTo>
                      <a:pt x="33" y="44"/>
                    </a:lnTo>
                    <a:lnTo>
                      <a:pt x="29" y="45"/>
                    </a:lnTo>
                    <a:lnTo>
                      <a:pt x="26" y="47"/>
                    </a:lnTo>
                    <a:lnTo>
                      <a:pt x="20" y="45"/>
                    </a:lnTo>
                    <a:lnTo>
                      <a:pt x="17" y="44"/>
                    </a:lnTo>
                    <a:lnTo>
                      <a:pt x="14" y="41"/>
                    </a:lnTo>
                    <a:lnTo>
                      <a:pt x="13" y="38"/>
                    </a:lnTo>
                    <a:lnTo>
                      <a:pt x="12" y="34"/>
                    </a:lnTo>
                    <a:lnTo>
                      <a:pt x="12" y="30"/>
                    </a:lnTo>
                    <a:lnTo>
                      <a:pt x="12" y="25"/>
                    </a:lnTo>
                    <a:lnTo>
                      <a:pt x="12" y="21"/>
                    </a:lnTo>
                    <a:lnTo>
                      <a:pt x="44" y="21"/>
                    </a:lnTo>
                    <a:lnTo>
                      <a:pt x="43" y="14"/>
                    </a:lnTo>
                    <a:lnTo>
                      <a:pt x="42" y="10"/>
                    </a:lnTo>
                    <a:lnTo>
                      <a:pt x="37" y="5"/>
                    </a:lnTo>
                    <a:lnTo>
                      <a:pt x="34" y="3"/>
                    </a:lnTo>
                    <a:lnTo>
                      <a:pt x="29" y="0"/>
                    </a:lnTo>
                    <a:lnTo>
                      <a:pt x="23" y="0"/>
                    </a:lnTo>
                    <a:lnTo>
                      <a:pt x="13" y="3"/>
                    </a:lnTo>
                    <a:lnTo>
                      <a:pt x="6" y="8"/>
                    </a:lnTo>
                    <a:lnTo>
                      <a:pt x="1" y="17"/>
                    </a:lnTo>
                    <a:lnTo>
                      <a:pt x="0" y="25"/>
                    </a:lnTo>
                    <a:lnTo>
                      <a:pt x="3" y="38"/>
                    </a:lnTo>
                    <a:lnTo>
                      <a:pt x="12" y="45"/>
                    </a:lnTo>
                    <a:lnTo>
                      <a:pt x="23" y="48"/>
                    </a:lnTo>
                    <a:lnTo>
                      <a:pt x="29" y="48"/>
                    </a:lnTo>
                    <a:lnTo>
                      <a:pt x="34" y="45"/>
                    </a:lnTo>
                    <a:lnTo>
                      <a:pt x="39" y="43"/>
                    </a:lnTo>
                    <a:lnTo>
                      <a:pt x="42" y="38"/>
                    </a:lnTo>
                    <a:lnTo>
                      <a:pt x="44" y="33"/>
                    </a:lnTo>
                    <a:lnTo>
                      <a:pt x="42" y="33"/>
                    </a:lnTo>
                    <a:close/>
                  </a:path>
                </a:pathLst>
              </a:custGeom>
              <a:solidFill>
                <a:srgbClr val="000070"/>
              </a:solidFill>
              <a:ln w="0">
                <a:solidFill>
                  <a:srgbClr val="00007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23" name="Freeform 1386"/>
              <p:cNvSpPr>
                <a:spLocks/>
              </p:cNvSpPr>
              <p:nvPr/>
            </p:nvSpPr>
            <p:spPr bwMode="auto">
              <a:xfrm>
                <a:off x="4823" y="3267"/>
                <a:ext cx="28" cy="63"/>
              </a:xfrm>
              <a:custGeom>
                <a:avLst/>
                <a:gdLst>
                  <a:gd name="T0" fmla="*/ 0 w 28"/>
                  <a:gd name="T1" fmla="*/ 16 h 63"/>
                  <a:gd name="T2" fmla="*/ 5 w 28"/>
                  <a:gd name="T3" fmla="*/ 16 h 63"/>
                  <a:gd name="T4" fmla="*/ 5 w 28"/>
                  <a:gd name="T5" fmla="*/ 2 h 63"/>
                  <a:gd name="T6" fmla="*/ 11 w 28"/>
                  <a:gd name="T7" fmla="*/ 2 h 63"/>
                  <a:gd name="T8" fmla="*/ 15 w 28"/>
                  <a:gd name="T9" fmla="*/ 0 h 63"/>
                  <a:gd name="T10" fmla="*/ 15 w 28"/>
                  <a:gd name="T11" fmla="*/ 16 h 63"/>
                  <a:gd name="T12" fmla="*/ 25 w 28"/>
                  <a:gd name="T13" fmla="*/ 16 h 63"/>
                  <a:gd name="T14" fmla="*/ 25 w 28"/>
                  <a:gd name="T15" fmla="*/ 19 h 63"/>
                  <a:gd name="T16" fmla="*/ 15 w 28"/>
                  <a:gd name="T17" fmla="*/ 19 h 63"/>
                  <a:gd name="T18" fmla="*/ 15 w 28"/>
                  <a:gd name="T19" fmla="*/ 55 h 63"/>
                  <a:gd name="T20" fmla="*/ 15 w 28"/>
                  <a:gd name="T21" fmla="*/ 56 h 63"/>
                  <a:gd name="T22" fmla="*/ 15 w 28"/>
                  <a:gd name="T23" fmla="*/ 58 h 63"/>
                  <a:gd name="T24" fmla="*/ 17 w 28"/>
                  <a:gd name="T25" fmla="*/ 59 h 63"/>
                  <a:gd name="T26" fmla="*/ 20 w 28"/>
                  <a:gd name="T27" fmla="*/ 59 h 63"/>
                  <a:gd name="T28" fmla="*/ 23 w 28"/>
                  <a:gd name="T29" fmla="*/ 59 h 63"/>
                  <a:gd name="T30" fmla="*/ 24 w 28"/>
                  <a:gd name="T31" fmla="*/ 58 h 63"/>
                  <a:gd name="T32" fmla="*/ 25 w 28"/>
                  <a:gd name="T33" fmla="*/ 55 h 63"/>
                  <a:gd name="T34" fmla="*/ 28 w 28"/>
                  <a:gd name="T35" fmla="*/ 56 h 63"/>
                  <a:gd name="T36" fmla="*/ 25 w 28"/>
                  <a:gd name="T37" fmla="*/ 59 h 63"/>
                  <a:gd name="T38" fmla="*/ 23 w 28"/>
                  <a:gd name="T39" fmla="*/ 62 h 63"/>
                  <a:gd name="T40" fmla="*/ 18 w 28"/>
                  <a:gd name="T41" fmla="*/ 63 h 63"/>
                  <a:gd name="T42" fmla="*/ 15 w 28"/>
                  <a:gd name="T43" fmla="*/ 63 h 63"/>
                  <a:gd name="T44" fmla="*/ 11 w 28"/>
                  <a:gd name="T45" fmla="*/ 63 h 63"/>
                  <a:gd name="T46" fmla="*/ 10 w 28"/>
                  <a:gd name="T47" fmla="*/ 62 h 63"/>
                  <a:gd name="T48" fmla="*/ 7 w 28"/>
                  <a:gd name="T49" fmla="*/ 60 h 63"/>
                  <a:gd name="T50" fmla="*/ 7 w 28"/>
                  <a:gd name="T51" fmla="*/ 59 h 63"/>
                  <a:gd name="T52" fmla="*/ 5 w 28"/>
                  <a:gd name="T53" fmla="*/ 56 h 63"/>
                  <a:gd name="T54" fmla="*/ 5 w 28"/>
                  <a:gd name="T55" fmla="*/ 53 h 63"/>
                  <a:gd name="T56" fmla="*/ 5 w 28"/>
                  <a:gd name="T57" fmla="*/ 19 h 63"/>
                  <a:gd name="T58" fmla="*/ 0 w 28"/>
                  <a:gd name="T59" fmla="*/ 19 h 63"/>
                  <a:gd name="T60" fmla="*/ 0 w 28"/>
                  <a:gd name="T61" fmla="*/ 16 h 63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28" h="63">
                    <a:moveTo>
                      <a:pt x="0" y="16"/>
                    </a:moveTo>
                    <a:lnTo>
                      <a:pt x="5" y="16"/>
                    </a:lnTo>
                    <a:lnTo>
                      <a:pt x="5" y="2"/>
                    </a:lnTo>
                    <a:lnTo>
                      <a:pt x="11" y="2"/>
                    </a:lnTo>
                    <a:lnTo>
                      <a:pt x="15" y="0"/>
                    </a:lnTo>
                    <a:lnTo>
                      <a:pt x="15" y="16"/>
                    </a:lnTo>
                    <a:lnTo>
                      <a:pt x="25" y="16"/>
                    </a:lnTo>
                    <a:lnTo>
                      <a:pt x="25" y="19"/>
                    </a:lnTo>
                    <a:lnTo>
                      <a:pt x="15" y="19"/>
                    </a:lnTo>
                    <a:lnTo>
                      <a:pt x="15" y="55"/>
                    </a:lnTo>
                    <a:lnTo>
                      <a:pt x="15" y="56"/>
                    </a:lnTo>
                    <a:lnTo>
                      <a:pt x="15" y="58"/>
                    </a:lnTo>
                    <a:lnTo>
                      <a:pt x="17" y="59"/>
                    </a:lnTo>
                    <a:lnTo>
                      <a:pt x="20" y="59"/>
                    </a:lnTo>
                    <a:lnTo>
                      <a:pt x="23" y="59"/>
                    </a:lnTo>
                    <a:lnTo>
                      <a:pt x="24" y="58"/>
                    </a:lnTo>
                    <a:lnTo>
                      <a:pt x="25" y="55"/>
                    </a:lnTo>
                    <a:lnTo>
                      <a:pt x="28" y="56"/>
                    </a:lnTo>
                    <a:lnTo>
                      <a:pt x="25" y="59"/>
                    </a:lnTo>
                    <a:lnTo>
                      <a:pt x="23" y="62"/>
                    </a:lnTo>
                    <a:lnTo>
                      <a:pt x="18" y="63"/>
                    </a:lnTo>
                    <a:lnTo>
                      <a:pt x="15" y="63"/>
                    </a:lnTo>
                    <a:lnTo>
                      <a:pt x="11" y="63"/>
                    </a:lnTo>
                    <a:lnTo>
                      <a:pt x="10" y="62"/>
                    </a:lnTo>
                    <a:lnTo>
                      <a:pt x="7" y="60"/>
                    </a:lnTo>
                    <a:lnTo>
                      <a:pt x="7" y="59"/>
                    </a:lnTo>
                    <a:lnTo>
                      <a:pt x="5" y="56"/>
                    </a:lnTo>
                    <a:lnTo>
                      <a:pt x="5" y="53"/>
                    </a:lnTo>
                    <a:lnTo>
                      <a:pt x="5" y="19"/>
                    </a:lnTo>
                    <a:lnTo>
                      <a:pt x="0" y="19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0070"/>
              </a:solidFill>
              <a:ln w="0">
                <a:solidFill>
                  <a:srgbClr val="00007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24" name="Freeform 1387"/>
              <p:cNvSpPr>
                <a:spLocks/>
              </p:cNvSpPr>
              <p:nvPr/>
            </p:nvSpPr>
            <p:spPr bwMode="auto">
              <a:xfrm>
                <a:off x="4856" y="3267"/>
                <a:ext cx="28" cy="63"/>
              </a:xfrm>
              <a:custGeom>
                <a:avLst/>
                <a:gdLst>
                  <a:gd name="T0" fmla="*/ 0 w 28"/>
                  <a:gd name="T1" fmla="*/ 16 h 63"/>
                  <a:gd name="T2" fmla="*/ 7 w 28"/>
                  <a:gd name="T3" fmla="*/ 16 h 63"/>
                  <a:gd name="T4" fmla="*/ 7 w 28"/>
                  <a:gd name="T5" fmla="*/ 2 h 63"/>
                  <a:gd name="T6" fmla="*/ 11 w 28"/>
                  <a:gd name="T7" fmla="*/ 2 h 63"/>
                  <a:gd name="T8" fmla="*/ 15 w 28"/>
                  <a:gd name="T9" fmla="*/ 0 h 63"/>
                  <a:gd name="T10" fmla="*/ 15 w 28"/>
                  <a:gd name="T11" fmla="*/ 16 h 63"/>
                  <a:gd name="T12" fmla="*/ 25 w 28"/>
                  <a:gd name="T13" fmla="*/ 16 h 63"/>
                  <a:gd name="T14" fmla="*/ 25 w 28"/>
                  <a:gd name="T15" fmla="*/ 19 h 63"/>
                  <a:gd name="T16" fmla="*/ 15 w 28"/>
                  <a:gd name="T17" fmla="*/ 19 h 63"/>
                  <a:gd name="T18" fmla="*/ 15 w 28"/>
                  <a:gd name="T19" fmla="*/ 55 h 63"/>
                  <a:gd name="T20" fmla="*/ 15 w 28"/>
                  <a:gd name="T21" fmla="*/ 56 h 63"/>
                  <a:gd name="T22" fmla="*/ 15 w 28"/>
                  <a:gd name="T23" fmla="*/ 58 h 63"/>
                  <a:gd name="T24" fmla="*/ 17 w 28"/>
                  <a:gd name="T25" fmla="*/ 59 h 63"/>
                  <a:gd name="T26" fmla="*/ 20 w 28"/>
                  <a:gd name="T27" fmla="*/ 59 h 63"/>
                  <a:gd name="T28" fmla="*/ 22 w 28"/>
                  <a:gd name="T29" fmla="*/ 59 h 63"/>
                  <a:gd name="T30" fmla="*/ 24 w 28"/>
                  <a:gd name="T31" fmla="*/ 58 h 63"/>
                  <a:gd name="T32" fmla="*/ 27 w 28"/>
                  <a:gd name="T33" fmla="*/ 55 h 63"/>
                  <a:gd name="T34" fmla="*/ 28 w 28"/>
                  <a:gd name="T35" fmla="*/ 56 h 63"/>
                  <a:gd name="T36" fmla="*/ 25 w 28"/>
                  <a:gd name="T37" fmla="*/ 59 h 63"/>
                  <a:gd name="T38" fmla="*/ 22 w 28"/>
                  <a:gd name="T39" fmla="*/ 62 h 63"/>
                  <a:gd name="T40" fmla="*/ 20 w 28"/>
                  <a:gd name="T41" fmla="*/ 63 h 63"/>
                  <a:gd name="T42" fmla="*/ 15 w 28"/>
                  <a:gd name="T43" fmla="*/ 63 h 63"/>
                  <a:gd name="T44" fmla="*/ 12 w 28"/>
                  <a:gd name="T45" fmla="*/ 63 h 63"/>
                  <a:gd name="T46" fmla="*/ 10 w 28"/>
                  <a:gd name="T47" fmla="*/ 62 h 63"/>
                  <a:gd name="T48" fmla="*/ 8 w 28"/>
                  <a:gd name="T49" fmla="*/ 60 h 63"/>
                  <a:gd name="T50" fmla="*/ 7 w 28"/>
                  <a:gd name="T51" fmla="*/ 59 h 63"/>
                  <a:gd name="T52" fmla="*/ 7 w 28"/>
                  <a:gd name="T53" fmla="*/ 56 h 63"/>
                  <a:gd name="T54" fmla="*/ 7 w 28"/>
                  <a:gd name="T55" fmla="*/ 53 h 63"/>
                  <a:gd name="T56" fmla="*/ 7 w 28"/>
                  <a:gd name="T57" fmla="*/ 19 h 63"/>
                  <a:gd name="T58" fmla="*/ 0 w 28"/>
                  <a:gd name="T59" fmla="*/ 19 h 63"/>
                  <a:gd name="T60" fmla="*/ 0 w 28"/>
                  <a:gd name="T61" fmla="*/ 16 h 63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28" h="63">
                    <a:moveTo>
                      <a:pt x="0" y="16"/>
                    </a:moveTo>
                    <a:lnTo>
                      <a:pt x="7" y="16"/>
                    </a:lnTo>
                    <a:lnTo>
                      <a:pt x="7" y="2"/>
                    </a:lnTo>
                    <a:lnTo>
                      <a:pt x="11" y="2"/>
                    </a:lnTo>
                    <a:lnTo>
                      <a:pt x="15" y="0"/>
                    </a:lnTo>
                    <a:lnTo>
                      <a:pt x="15" y="16"/>
                    </a:lnTo>
                    <a:lnTo>
                      <a:pt x="25" y="16"/>
                    </a:lnTo>
                    <a:lnTo>
                      <a:pt x="25" y="19"/>
                    </a:lnTo>
                    <a:lnTo>
                      <a:pt x="15" y="19"/>
                    </a:lnTo>
                    <a:lnTo>
                      <a:pt x="15" y="55"/>
                    </a:lnTo>
                    <a:lnTo>
                      <a:pt x="15" y="56"/>
                    </a:lnTo>
                    <a:lnTo>
                      <a:pt x="15" y="58"/>
                    </a:lnTo>
                    <a:lnTo>
                      <a:pt x="17" y="59"/>
                    </a:lnTo>
                    <a:lnTo>
                      <a:pt x="20" y="59"/>
                    </a:lnTo>
                    <a:lnTo>
                      <a:pt x="22" y="59"/>
                    </a:lnTo>
                    <a:lnTo>
                      <a:pt x="24" y="58"/>
                    </a:lnTo>
                    <a:lnTo>
                      <a:pt x="27" y="55"/>
                    </a:lnTo>
                    <a:lnTo>
                      <a:pt x="28" y="56"/>
                    </a:lnTo>
                    <a:lnTo>
                      <a:pt x="25" y="59"/>
                    </a:lnTo>
                    <a:lnTo>
                      <a:pt x="22" y="62"/>
                    </a:lnTo>
                    <a:lnTo>
                      <a:pt x="20" y="63"/>
                    </a:lnTo>
                    <a:lnTo>
                      <a:pt x="15" y="63"/>
                    </a:lnTo>
                    <a:lnTo>
                      <a:pt x="12" y="63"/>
                    </a:lnTo>
                    <a:lnTo>
                      <a:pt x="10" y="62"/>
                    </a:lnTo>
                    <a:lnTo>
                      <a:pt x="8" y="60"/>
                    </a:lnTo>
                    <a:lnTo>
                      <a:pt x="7" y="59"/>
                    </a:lnTo>
                    <a:lnTo>
                      <a:pt x="7" y="56"/>
                    </a:lnTo>
                    <a:lnTo>
                      <a:pt x="7" y="53"/>
                    </a:lnTo>
                    <a:lnTo>
                      <a:pt x="7" y="19"/>
                    </a:lnTo>
                    <a:lnTo>
                      <a:pt x="0" y="19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0070"/>
              </a:solidFill>
              <a:ln w="0">
                <a:solidFill>
                  <a:srgbClr val="00007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25" name="Freeform 1388"/>
              <p:cNvSpPr>
                <a:spLocks noEditPoints="1"/>
              </p:cNvSpPr>
              <p:nvPr/>
            </p:nvSpPr>
            <p:spPr bwMode="auto">
              <a:xfrm>
                <a:off x="4890" y="3282"/>
                <a:ext cx="46" cy="48"/>
              </a:xfrm>
              <a:custGeom>
                <a:avLst/>
                <a:gdLst>
                  <a:gd name="T0" fmla="*/ 23 w 46"/>
                  <a:gd name="T1" fmla="*/ 3 h 48"/>
                  <a:gd name="T2" fmla="*/ 27 w 46"/>
                  <a:gd name="T3" fmla="*/ 3 h 48"/>
                  <a:gd name="T4" fmla="*/ 30 w 46"/>
                  <a:gd name="T5" fmla="*/ 4 h 48"/>
                  <a:gd name="T6" fmla="*/ 31 w 46"/>
                  <a:gd name="T7" fmla="*/ 7 h 48"/>
                  <a:gd name="T8" fmla="*/ 33 w 46"/>
                  <a:gd name="T9" fmla="*/ 10 h 48"/>
                  <a:gd name="T10" fmla="*/ 34 w 46"/>
                  <a:gd name="T11" fmla="*/ 13 h 48"/>
                  <a:gd name="T12" fmla="*/ 34 w 46"/>
                  <a:gd name="T13" fmla="*/ 17 h 48"/>
                  <a:gd name="T14" fmla="*/ 34 w 46"/>
                  <a:gd name="T15" fmla="*/ 20 h 48"/>
                  <a:gd name="T16" fmla="*/ 34 w 46"/>
                  <a:gd name="T17" fmla="*/ 24 h 48"/>
                  <a:gd name="T18" fmla="*/ 34 w 46"/>
                  <a:gd name="T19" fmla="*/ 28 h 48"/>
                  <a:gd name="T20" fmla="*/ 34 w 46"/>
                  <a:gd name="T21" fmla="*/ 31 h 48"/>
                  <a:gd name="T22" fmla="*/ 34 w 46"/>
                  <a:gd name="T23" fmla="*/ 35 h 48"/>
                  <a:gd name="T24" fmla="*/ 33 w 46"/>
                  <a:gd name="T25" fmla="*/ 38 h 48"/>
                  <a:gd name="T26" fmla="*/ 31 w 46"/>
                  <a:gd name="T27" fmla="*/ 41 h 48"/>
                  <a:gd name="T28" fmla="*/ 30 w 46"/>
                  <a:gd name="T29" fmla="*/ 44 h 48"/>
                  <a:gd name="T30" fmla="*/ 27 w 46"/>
                  <a:gd name="T31" fmla="*/ 45 h 48"/>
                  <a:gd name="T32" fmla="*/ 23 w 46"/>
                  <a:gd name="T33" fmla="*/ 47 h 48"/>
                  <a:gd name="T34" fmla="*/ 19 w 46"/>
                  <a:gd name="T35" fmla="*/ 45 h 48"/>
                  <a:gd name="T36" fmla="*/ 16 w 46"/>
                  <a:gd name="T37" fmla="*/ 44 h 48"/>
                  <a:gd name="T38" fmla="*/ 14 w 46"/>
                  <a:gd name="T39" fmla="*/ 41 h 48"/>
                  <a:gd name="T40" fmla="*/ 13 w 46"/>
                  <a:gd name="T41" fmla="*/ 38 h 48"/>
                  <a:gd name="T42" fmla="*/ 11 w 46"/>
                  <a:gd name="T43" fmla="*/ 35 h 48"/>
                  <a:gd name="T44" fmla="*/ 11 w 46"/>
                  <a:gd name="T45" fmla="*/ 31 h 48"/>
                  <a:gd name="T46" fmla="*/ 11 w 46"/>
                  <a:gd name="T47" fmla="*/ 28 h 48"/>
                  <a:gd name="T48" fmla="*/ 11 w 46"/>
                  <a:gd name="T49" fmla="*/ 24 h 48"/>
                  <a:gd name="T50" fmla="*/ 11 w 46"/>
                  <a:gd name="T51" fmla="*/ 20 h 48"/>
                  <a:gd name="T52" fmla="*/ 11 w 46"/>
                  <a:gd name="T53" fmla="*/ 17 h 48"/>
                  <a:gd name="T54" fmla="*/ 11 w 46"/>
                  <a:gd name="T55" fmla="*/ 13 h 48"/>
                  <a:gd name="T56" fmla="*/ 13 w 46"/>
                  <a:gd name="T57" fmla="*/ 10 h 48"/>
                  <a:gd name="T58" fmla="*/ 14 w 46"/>
                  <a:gd name="T59" fmla="*/ 7 h 48"/>
                  <a:gd name="T60" fmla="*/ 16 w 46"/>
                  <a:gd name="T61" fmla="*/ 4 h 48"/>
                  <a:gd name="T62" fmla="*/ 19 w 46"/>
                  <a:gd name="T63" fmla="*/ 3 h 48"/>
                  <a:gd name="T64" fmla="*/ 23 w 46"/>
                  <a:gd name="T65" fmla="*/ 3 h 48"/>
                  <a:gd name="T66" fmla="*/ 23 w 46"/>
                  <a:gd name="T67" fmla="*/ 0 h 48"/>
                  <a:gd name="T68" fmla="*/ 11 w 46"/>
                  <a:gd name="T69" fmla="*/ 3 h 48"/>
                  <a:gd name="T70" fmla="*/ 3 w 46"/>
                  <a:gd name="T71" fmla="*/ 11 h 48"/>
                  <a:gd name="T72" fmla="*/ 0 w 46"/>
                  <a:gd name="T73" fmla="*/ 24 h 48"/>
                  <a:gd name="T74" fmla="*/ 3 w 46"/>
                  <a:gd name="T75" fmla="*/ 37 h 48"/>
                  <a:gd name="T76" fmla="*/ 11 w 46"/>
                  <a:gd name="T77" fmla="*/ 45 h 48"/>
                  <a:gd name="T78" fmla="*/ 23 w 46"/>
                  <a:gd name="T79" fmla="*/ 48 h 48"/>
                  <a:gd name="T80" fmla="*/ 34 w 46"/>
                  <a:gd name="T81" fmla="*/ 45 h 48"/>
                  <a:gd name="T82" fmla="*/ 43 w 46"/>
                  <a:gd name="T83" fmla="*/ 37 h 48"/>
                  <a:gd name="T84" fmla="*/ 46 w 46"/>
                  <a:gd name="T85" fmla="*/ 24 h 48"/>
                  <a:gd name="T86" fmla="*/ 43 w 46"/>
                  <a:gd name="T87" fmla="*/ 11 h 48"/>
                  <a:gd name="T88" fmla="*/ 34 w 46"/>
                  <a:gd name="T89" fmla="*/ 3 h 48"/>
                  <a:gd name="T90" fmla="*/ 23 w 46"/>
                  <a:gd name="T91" fmla="*/ 0 h 48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46" h="48">
                    <a:moveTo>
                      <a:pt x="23" y="3"/>
                    </a:moveTo>
                    <a:lnTo>
                      <a:pt x="27" y="3"/>
                    </a:lnTo>
                    <a:lnTo>
                      <a:pt x="30" y="4"/>
                    </a:lnTo>
                    <a:lnTo>
                      <a:pt x="31" y="7"/>
                    </a:lnTo>
                    <a:lnTo>
                      <a:pt x="33" y="10"/>
                    </a:lnTo>
                    <a:lnTo>
                      <a:pt x="34" y="13"/>
                    </a:lnTo>
                    <a:lnTo>
                      <a:pt x="34" y="17"/>
                    </a:lnTo>
                    <a:lnTo>
                      <a:pt x="34" y="20"/>
                    </a:lnTo>
                    <a:lnTo>
                      <a:pt x="34" y="24"/>
                    </a:lnTo>
                    <a:lnTo>
                      <a:pt x="34" y="28"/>
                    </a:lnTo>
                    <a:lnTo>
                      <a:pt x="34" y="31"/>
                    </a:lnTo>
                    <a:lnTo>
                      <a:pt x="34" y="35"/>
                    </a:lnTo>
                    <a:lnTo>
                      <a:pt x="33" y="38"/>
                    </a:lnTo>
                    <a:lnTo>
                      <a:pt x="31" y="41"/>
                    </a:lnTo>
                    <a:lnTo>
                      <a:pt x="30" y="44"/>
                    </a:lnTo>
                    <a:lnTo>
                      <a:pt x="27" y="45"/>
                    </a:lnTo>
                    <a:lnTo>
                      <a:pt x="23" y="47"/>
                    </a:lnTo>
                    <a:lnTo>
                      <a:pt x="19" y="45"/>
                    </a:lnTo>
                    <a:lnTo>
                      <a:pt x="16" y="44"/>
                    </a:lnTo>
                    <a:lnTo>
                      <a:pt x="14" y="41"/>
                    </a:lnTo>
                    <a:lnTo>
                      <a:pt x="13" y="38"/>
                    </a:lnTo>
                    <a:lnTo>
                      <a:pt x="11" y="35"/>
                    </a:lnTo>
                    <a:lnTo>
                      <a:pt x="11" y="31"/>
                    </a:lnTo>
                    <a:lnTo>
                      <a:pt x="11" y="28"/>
                    </a:lnTo>
                    <a:lnTo>
                      <a:pt x="11" y="24"/>
                    </a:lnTo>
                    <a:lnTo>
                      <a:pt x="11" y="20"/>
                    </a:lnTo>
                    <a:lnTo>
                      <a:pt x="11" y="17"/>
                    </a:lnTo>
                    <a:lnTo>
                      <a:pt x="11" y="13"/>
                    </a:lnTo>
                    <a:lnTo>
                      <a:pt x="13" y="10"/>
                    </a:lnTo>
                    <a:lnTo>
                      <a:pt x="14" y="7"/>
                    </a:lnTo>
                    <a:lnTo>
                      <a:pt x="16" y="4"/>
                    </a:lnTo>
                    <a:lnTo>
                      <a:pt x="19" y="3"/>
                    </a:lnTo>
                    <a:lnTo>
                      <a:pt x="23" y="3"/>
                    </a:lnTo>
                    <a:close/>
                    <a:moveTo>
                      <a:pt x="23" y="0"/>
                    </a:moveTo>
                    <a:lnTo>
                      <a:pt x="11" y="3"/>
                    </a:lnTo>
                    <a:lnTo>
                      <a:pt x="3" y="11"/>
                    </a:lnTo>
                    <a:lnTo>
                      <a:pt x="0" y="24"/>
                    </a:lnTo>
                    <a:lnTo>
                      <a:pt x="3" y="37"/>
                    </a:lnTo>
                    <a:lnTo>
                      <a:pt x="11" y="45"/>
                    </a:lnTo>
                    <a:lnTo>
                      <a:pt x="23" y="48"/>
                    </a:lnTo>
                    <a:lnTo>
                      <a:pt x="34" y="45"/>
                    </a:lnTo>
                    <a:lnTo>
                      <a:pt x="43" y="37"/>
                    </a:lnTo>
                    <a:lnTo>
                      <a:pt x="46" y="24"/>
                    </a:lnTo>
                    <a:lnTo>
                      <a:pt x="43" y="11"/>
                    </a:lnTo>
                    <a:lnTo>
                      <a:pt x="34" y="3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0070"/>
              </a:solidFill>
              <a:ln w="0">
                <a:solidFill>
                  <a:srgbClr val="00007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26" name="Freeform 1389"/>
              <p:cNvSpPr>
                <a:spLocks/>
              </p:cNvSpPr>
              <p:nvPr/>
            </p:nvSpPr>
            <p:spPr bwMode="auto">
              <a:xfrm>
                <a:off x="4943" y="3282"/>
                <a:ext cx="37" cy="47"/>
              </a:xfrm>
              <a:custGeom>
                <a:avLst/>
                <a:gdLst>
                  <a:gd name="T0" fmla="*/ 16 w 37"/>
                  <a:gd name="T1" fmla="*/ 11 h 47"/>
                  <a:gd name="T2" fmla="*/ 16 w 37"/>
                  <a:gd name="T3" fmla="*/ 11 h 47"/>
                  <a:gd name="T4" fmla="*/ 19 w 37"/>
                  <a:gd name="T5" fmla="*/ 7 h 47"/>
                  <a:gd name="T6" fmla="*/ 21 w 37"/>
                  <a:gd name="T7" fmla="*/ 3 h 47"/>
                  <a:gd name="T8" fmla="*/ 24 w 37"/>
                  <a:gd name="T9" fmla="*/ 1 h 47"/>
                  <a:gd name="T10" fmla="*/ 30 w 37"/>
                  <a:gd name="T11" fmla="*/ 0 h 47"/>
                  <a:gd name="T12" fmla="*/ 33 w 37"/>
                  <a:gd name="T13" fmla="*/ 0 h 47"/>
                  <a:gd name="T14" fmla="*/ 34 w 37"/>
                  <a:gd name="T15" fmla="*/ 1 h 47"/>
                  <a:gd name="T16" fmla="*/ 36 w 37"/>
                  <a:gd name="T17" fmla="*/ 4 h 47"/>
                  <a:gd name="T18" fmla="*/ 37 w 37"/>
                  <a:gd name="T19" fmla="*/ 7 h 47"/>
                  <a:gd name="T20" fmla="*/ 36 w 37"/>
                  <a:gd name="T21" fmla="*/ 8 h 47"/>
                  <a:gd name="T22" fmla="*/ 34 w 37"/>
                  <a:gd name="T23" fmla="*/ 10 h 47"/>
                  <a:gd name="T24" fmla="*/ 33 w 37"/>
                  <a:gd name="T25" fmla="*/ 10 h 47"/>
                  <a:gd name="T26" fmla="*/ 31 w 37"/>
                  <a:gd name="T27" fmla="*/ 11 h 47"/>
                  <a:gd name="T28" fmla="*/ 29 w 37"/>
                  <a:gd name="T29" fmla="*/ 10 h 47"/>
                  <a:gd name="T30" fmla="*/ 27 w 37"/>
                  <a:gd name="T31" fmla="*/ 8 h 47"/>
                  <a:gd name="T32" fmla="*/ 27 w 37"/>
                  <a:gd name="T33" fmla="*/ 5 h 47"/>
                  <a:gd name="T34" fmla="*/ 27 w 37"/>
                  <a:gd name="T35" fmla="*/ 4 h 47"/>
                  <a:gd name="T36" fmla="*/ 27 w 37"/>
                  <a:gd name="T37" fmla="*/ 4 h 47"/>
                  <a:gd name="T38" fmla="*/ 27 w 37"/>
                  <a:gd name="T39" fmla="*/ 3 h 47"/>
                  <a:gd name="T40" fmla="*/ 26 w 37"/>
                  <a:gd name="T41" fmla="*/ 3 h 47"/>
                  <a:gd name="T42" fmla="*/ 26 w 37"/>
                  <a:gd name="T43" fmla="*/ 3 h 47"/>
                  <a:gd name="T44" fmla="*/ 23 w 37"/>
                  <a:gd name="T45" fmla="*/ 4 h 47"/>
                  <a:gd name="T46" fmla="*/ 21 w 37"/>
                  <a:gd name="T47" fmla="*/ 7 h 47"/>
                  <a:gd name="T48" fmla="*/ 20 w 37"/>
                  <a:gd name="T49" fmla="*/ 10 h 47"/>
                  <a:gd name="T50" fmla="*/ 17 w 37"/>
                  <a:gd name="T51" fmla="*/ 15 h 47"/>
                  <a:gd name="T52" fmla="*/ 16 w 37"/>
                  <a:gd name="T53" fmla="*/ 23 h 47"/>
                  <a:gd name="T54" fmla="*/ 16 w 37"/>
                  <a:gd name="T55" fmla="*/ 44 h 47"/>
                  <a:gd name="T56" fmla="*/ 26 w 37"/>
                  <a:gd name="T57" fmla="*/ 44 h 47"/>
                  <a:gd name="T58" fmla="*/ 26 w 37"/>
                  <a:gd name="T59" fmla="*/ 47 h 47"/>
                  <a:gd name="T60" fmla="*/ 0 w 37"/>
                  <a:gd name="T61" fmla="*/ 47 h 47"/>
                  <a:gd name="T62" fmla="*/ 0 w 37"/>
                  <a:gd name="T63" fmla="*/ 44 h 47"/>
                  <a:gd name="T64" fmla="*/ 7 w 37"/>
                  <a:gd name="T65" fmla="*/ 44 h 47"/>
                  <a:gd name="T66" fmla="*/ 7 w 37"/>
                  <a:gd name="T67" fmla="*/ 4 h 47"/>
                  <a:gd name="T68" fmla="*/ 0 w 37"/>
                  <a:gd name="T69" fmla="*/ 4 h 47"/>
                  <a:gd name="T70" fmla="*/ 0 w 37"/>
                  <a:gd name="T71" fmla="*/ 1 h 47"/>
                  <a:gd name="T72" fmla="*/ 3 w 37"/>
                  <a:gd name="T73" fmla="*/ 1 h 47"/>
                  <a:gd name="T74" fmla="*/ 10 w 37"/>
                  <a:gd name="T75" fmla="*/ 1 h 47"/>
                  <a:gd name="T76" fmla="*/ 16 w 37"/>
                  <a:gd name="T77" fmla="*/ 0 h 47"/>
                  <a:gd name="T78" fmla="*/ 16 w 37"/>
                  <a:gd name="T79" fmla="*/ 11 h 47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37" h="47">
                    <a:moveTo>
                      <a:pt x="16" y="11"/>
                    </a:moveTo>
                    <a:lnTo>
                      <a:pt x="16" y="11"/>
                    </a:lnTo>
                    <a:lnTo>
                      <a:pt x="19" y="7"/>
                    </a:lnTo>
                    <a:lnTo>
                      <a:pt x="21" y="3"/>
                    </a:lnTo>
                    <a:lnTo>
                      <a:pt x="24" y="1"/>
                    </a:lnTo>
                    <a:lnTo>
                      <a:pt x="30" y="0"/>
                    </a:lnTo>
                    <a:lnTo>
                      <a:pt x="33" y="0"/>
                    </a:lnTo>
                    <a:lnTo>
                      <a:pt x="34" y="1"/>
                    </a:lnTo>
                    <a:lnTo>
                      <a:pt x="36" y="4"/>
                    </a:lnTo>
                    <a:lnTo>
                      <a:pt x="37" y="7"/>
                    </a:lnTo>
                    <a:lnTo>
                      <a:pt x="36" y="8"/>
                    </a:lnTo>
                    <a:lnTo>
                      <a:pt x="34" y="10"/>
                    </a:lnTo>
                    <a:lnTo>
                      <a:pt x="33" y="10"/>
                    </a:lnTo>
                    <a:lnTo>
                      <a:pt x="31" y="11"/>
                    </a:lnTo>
                    <a:lnTo>
                      <a:pt x="29" y="10"/>
                    </a:lnTo>
                    <a:lnTo>
                      <a:pt x="27" y="8"/>
                    </a:lnTo>
                    <a:lnTo>
                      <a:pt x="27" y="5"/>
                    </a:lnTo>
                    <a:lnTo>
                      <a:pt x="27" y="4"/>
                    </a:lnTo>
                    <a:lnTo>
                      <a:pt x="27" y="3"/>
                    </a:lnTo>
                    <a:lnTo>
                      <a:pt x="26" y="3"/>
                    </a:lnTo>
                    <a:lnTo>
                      <a:pt x="23" y="4"/>
                    </a:lnTo>
                    <a:lnTo>
                      <a:pt x="21" y="7"/>
                    </a:lnTo>
                    <a:lnTo>
                      <a:pt x="20" y="10"/>
                    </a:lnTo>
                    <a:lnTo>
                      <a:pt x="17" y="15"/>
                    </a:lnTo>
                    <a:lnTo>
                      <a:pt x="16" y="23"/>
                    </a:lnTo>
                    <a:lnTo>
                      <a:pt x="16" y="44"/>
                    </a:lnTo>
                    <a:lnTo>
                      <a:pt x="26" y="44"/>
                    </a:lnTo>
                    <a:lnTo>
                      <a:pt x="26" y="47"/>
                    </a:lnTo>
                    <a:lnTo>
                      <a:pt x="0" y="47"/>
                    </a:lnTo>
                    <a:lnTo>
                      <a:pt x="0" y="44"/>
                    </a:lnTo>
                    <a:lnTo>
                      <a:pt x="7" y="44"/>
                    </a:lnTo>
                    <a:lnTo>
                      <a:pt x="7" y="4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3" y="1"/>
                    </a:lnTo>
                    <a:lnTo>
                      <a:pt x="10" y="1"/>
                    </a:lnTo>
                    <a:lnTo>
                      <a:pt x="16" y="0"/>
                    </a:lnTo>
                    <a:lnTo>
                      <a:pt x="16" y="11"/>
                    </a:lnTo>
                    <a:close/>
                  </a:path>
                </a:pathLst>
              </a:custGeom>
              <a:solidFill>
                <a:srgbClr val="000070"/>
              </a:solidFill>
              <a:ln w="0">
                <a:solidFill>
                  <a:srgbClr val="00007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27" name="Freeform 1390"/>
              <p:cNvSpPr>
                <a:spLocks noEditPoints="1"/>
              </p:cNvSpPr>
              <p:nvPr/>
            </p:nvSpPr>
            <p:spPr bwMode="auto">
              <a:xfrm>
                <a:off x="4983" y="3252"/>
                <a:ext cx="24" cy="77"/>
              </a:xfrm>
              <a:custGeom>
                <a:avLst/>
                <a:gdLst>
                  <a:gd name="T0" fmla="*/ 0 w 24"/>
                  <a:gd name="T1" fmla="*/ 77 h 77"/>
                  <a:gd name="T2" fmla="*/ 0 w 24"/>
                  <a:gd name="T3" fmla="*/ 74 h 77"/>
                  <a:gd name="T4" fmla="*/ 9 w 24"/>
                  <a:gd name="T5" fmla="*/ 74 h 77"/>
                  <a:gd name="T6" fmla="*/ 9 w 24"/>
                  <a:gd name="T7" fmla="*/ 34 h 77"/>
                  <a:gd name="T8" fmla="*/ 0 w 24"/>
                  <a:gd name="T9" fmla="*/ 34 h 77"/>
                  <a:gd name="T10" fmla="*/ 0 w 24"/>
                  <a:gd name="T11" fmla="*/ 31 h 77"/>
                  <a:gd name="T12" fmla="*/ 4 w 24"/>
                  <a:gd name="T13" fmla="*/ 31 h 77"/>
                  <a:gd name="T14" fmla="*/ 12 w 24"/>
                  <a:gd name="T15" fmla="*/ 31 h 77"/>
                  <a:gd name="T16" fmla="*/ 17 w 24"/>
                  <a:gd name="T17" fmla="*/ 30 h 77"/>
                  <a:gd name="T18" fmla="*/ 17 w 24"/>
                  <a:gd name="T19" fmla="*/ 74 h 77"/>
                  <a:gd name="T20" fmla="*/ 24 w 24"/>
                  <a:gd name="T21" fmla="*/ 74 h 77"/>
                  <a:gd name="T22" fmla="*/ 24 w 24"/>
                  <a:gd name="T23" fmla="*/ 77 h 77"/>
                  <a:gd name="T24" fmla="*/ 0 w 24"/>
                  <a:gd name="T25" fmla="*/ 77 h 77"/>
                  <a:gd name="T26" fmla="*/ 13 w 24"/>
                  <a:gd name="T27" fmla="*/ 0 h 77"/>
                  <a:gd name="T28" fmla="*/ 16 w 24"/>
                  <a:gd name="T29" fmla="*/ 1 h 77"/>
                  <a:gd name="T30" fmla="*/ 17 w 24"/>
                  <a:gd name="T31" fmla="*/ 2 h 77"/>
                  <a:gd name="T32" fmla="*/ 19 w 24"/>
                  <a:gd name="T33" fmla="*/ 5 h 77"/>
                  <a:gd name="T34" fmla="*/ 17 w 24"/>
                  <a:gd name="T35" fmla="*/ 8 h 77"/>
                  <a:gd name="T36" fmla="*/ 16 w 24"/>
                  <a:gd name="T37" fmla="*/ 11 h 77"/>
                  <a:gd name="T38" fmla="*/ 13 w 24"/>
                  <a:gd name="T39" fmla="*/ 13 h 77"/>
                  <a:gd name="T40" fmla="*/ 10 w 24"/>
                  <a:gd name="T41" fmla="*/ 11 h 77"/>
                  <a:gd name="T42" fmla="*/ 7 w 24"/>
                  <a:gd name="T43" fmla="*/ 8 h 77"/>
                  <a:gd name="T44" fmla="*/ 7 w 24"/>
                  <a:gd name="T45" fmla="*/ 5 h 77"/>
                  <a:gd name="T46" fmla="*/ 9 w 24"/>
                  <a:gd name="T47" fmla="*/ 2 h 77"/>
                  <a:gd name="T48" fmla="*/ 10 w 24"/>
                  <a:gd name="T49" fmla="*/ 1 h 77"/>
                  <a:gd name="T50" fmla="*/ 13 w 24"/>
                  <a:gd name="T51" fmla="*/ 0 h 7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" h="77">
                    <a:moveTo>
                      <a:pt x="0" y="77"/>
                    </a:moveTo>
                    <a:lnTo>
                      <a:pt x="0" y="74"/>
                    </a:lnTo>
                    <a:lnTo>
                      <a:pt x="9" y="74"/>
                    </a:lnTo>
                    <a:lnTo>
                      <a:pt x="9" y="34"/>
                    </a:lnTo>
                    <a:lnTo>
                      <a:pt x="0" y="34"/>
                    </a:lnTo>
                    <a:lnTo>
                      <a:pt x="0" y="31"/>
                    </a:lnTo>
                    <a:lnTo>
                      <a:pt x="4" y="31"/>
                    </a:lnTo>
                    <a:lnTo>
                      <a:pt x="12" y="31"/>
                    </a:lnTo>
                    <a:lnTo>
                      <a:pt x="17" y="30"/>
                    </a:lnTo>
                    <a:lnTo>
                      <a:pt x="17" y="74"/>
                    </a:lnTo>
                    <a:lnTo>
                      <a:pt x="24" y="74"/>
                    </a:lnTo>
                    <a:lnTo>
                      <a:pt x="24" y="77"/>
                    </a:lnTo>
                    <a:lnTo>
                      <a:pt x="0" y="77"/>
                    </a:lnTo>
                    <a:close/>
                    <a:moveTo>
                      <a:pt x="13" y="0"/>
                    </a:moveTo>
                    <a:lnTo>
                      <a:pt x="16" y="1"/>
                    </a:lnTo>
                    <a:lnTo>
                      <a:pt x="17" y="2"/>
                    </a:lnTo>
                    <a:lnTo>
                      <a:pt x="19" y="5"/>
                    </a:lnTo>
                    <a:lnTo>
                      <a:pt x="17" y="8"/>
                    </a:lnTo>
                    <a:lnTo>
                      <a:pt x="16" y="11"/>
                    </a:lnTo>
                    <a:lnTo>
                      <a:pt x="13" y="13"/>
                    </a:lnTo>
                    <a:lnTo>
                      <a:pt x="10" y="11"/>
                    </a:lnTo>
                    <a:lnTo>
                      <a:pt x="7" y="8"/>
                    </a:lnTo>
                    <a:lnTo>
                      <a:pt x="7" y="5"/>
                    </a:lnTo>
                    <a:lnTo>
                      <a:pt x="9" y="2"/>
                    </a:lnTo>
                    <a:lnTo>
                      <a:pt x="10" y="1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70"/>
              </a:solidFill>
              <a:ln w="0">
                <a:solidFill>
                  <a:srgbClr val="00007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28" name="Freeform 1391"/>
              <p:cNvSpPr>
                <a:spLocks noEditPoints="1"/>
              </p:cNvSpPr>
              <p:nvPr/>
            </p:nvSpPr>
            <p:spPr bwMode="auto">
              <a:xfrm>
                <a:off x="3957" y="3359"/>
                <a:ext cx="52" cy="83"/>
              </a:xfrm>
              <a:custGeom>
                <a:avLst/>
                <a:gdLst>
                  <a:gd name="T0" fmla="*/ 36 w 52"/>
                  <a:gd name="T1" fmla="*/ 49 h 83"/>
                  <a:gd name="T2" fmla="*/ 36 w 52"/>
                  <a:gd name="T3" fmla="*/ 52 h 83"/>
                  <a:gd name="T4" fmla="*/ 36 w 52"/>
                  <a:gd name="T5" fmla="*/ 56 h 83"/>
                  <a:gd name="T6" fmla="*/ 36 w 52"/>
                  <a:gd name="T7" fmla="*/ 59 h 83"/>
                  <a:gd name="T8" fmla="*/ 36 w 52"/>
                  <a:gd name="T9" fmla="*/ 64 h 83"/>
                  <a:gd name="T10" fmla="*/ 36 w 52"/>
                  <a:gd name="T11" fmla="*/ 69 h 83"/>
                  <a:gd name="T12" fmla="*/ 35 w 52"/>
                  <a:gd name="T13" fmla="*/ 73 h 83"/>
                  <a:gd name="T14" fmla="*/ 33 w 52"/>
                  <a:gd name="T15" fmla="*/ 74 h 83"/>
                  <a:gd name="T16" fmla="*/ 31 w 52"/>
                  <a:gd name="T17" fmla="*/ 77 h 83"/>
                  <a:gd name="T18" fmla="*/ 28 w 52"/>
                  <a:gd name="T19" fmla="*/ 79 h 83"/>
                  <a:gd name="T20" fmla="*/ 25 w 52"/>
                  <a:gd name="T21" fmla="*/ 80 h 83"/>
                  <a:gd name="T22" fmla="*/ 22 w 52"/>
                  <a:gd name="T23" fmla="*/ 80 h 83"/>
                  <a:gd name="T24" fmla="*/ 15 w 52"/>
                  <a:gd name="T25" fmla="*/ 79 h 83"/>
                  <a:gd name="T26" fmla="*/ 12 w 52"/>
                  <a:gd name="T27" fmla="*/ 70 h 83"/>
                  <a:gd name="T28" fmla="*/ 10 w 52"/>
                  <a:gd name="T29" fmla="*/ 56 h 83"/>
                  <a:gd name="T30" fmla="*/ 10 w 52"/>
                  <a:gd name="T31" fmla="*/ 53 h 83"/>
                  <a:gd name="T32" fmla="*/ 10 w 52"/>
                  <a:gd name="T33" fmla="*/ 49 h 83"/>
                  <a:gd name="T34" fmla="*/ 12 w 52"/>
                  <a:gd name="T35" fmla="*/ 44 h 83"/>
                  <a:gd name="T36" fmla="*/ 13 w 52"/>
                  <a:gd name="T37" fmla="*/ 41 h 83"/>
                  <a:gd name="T38" fmla="*/ 15 w 52"/>
                  <a:gd name="T39" fmla="*/ 39 h 83"/>
                  <a:gd name="T40" fmla="*/ 18 w 52"/>
                  <a:gd name="T41" fmla="*/ 37 h 83"/>
                  <a:gd name="T42" fmla="*/ 22 w 52"/>
                  <a:gd name="T43" fmla="*/ 36 h 83"/>
                  <a:gd name="T44" fmla="*/ 26 w 52"/>
                  <a:gd name="T45" fmla="*/ 37 h 83"/>
                  <a:gd name="T46" fmla="*/ 29 w 52"/>
                  <a:gd name="T47" fmla="*/ 39 h 83"/>
                  <a:gd name="T48" fmla="*/ 32 w 52"/>
                  <a:gd name="T49" fmla="*/ 40 h 83"/>
                  <a:gd name="T50" fmla="*/ 33 w 52"/>
                  <a:gd name="T51" fmla="*/ 43 h 83"/>
                  <a:gd name="T52" fmla="*/ 35 w 52"/>
                  <a:gd name="T53" fmla="*/ 46 h 83"/>
                  <a:gd name="T54" fmla="*/ 35 w 52"/>
                  <a:gd name="T55" fmla="*/ 47 h 83"/>
                  <a:gd name="T56" fmla="*/ 36 w 52"/>
                  <a:gd name="T57" fmla="*/ 49 h 83"/>
                  <a:gd name="T58" fmla="*/ 45 w 52"/>
                  <a:gd name="T59" fmla="*/ 79 h 83"/>
                  <a:gd name="T60" fmla="*/ 45 w 52"/>
                  <a:gd name="T61" fmla="*/ 0 h 83"/>
                  <a:gd name="T62" fmla="*/ 39 w 52"/>
                  <a:gd name="T63" fmla="*/ 0 h 83"/>
                  <a:gd name="T64" fmla="*/ 32 w 52"/>
                  <a:gd name="T65" fmla="*/ 0 h 83"/>
                  <a:gd name="T66" fmla="*/ 28 w 52"/>
                  <a:gd name="T67" fmla="*/ 0 h 83"/>
                  <a:gd name="T68" fmla="*/ 28 w 52"/>
                  <a:gd name="T69" fmla="*/ 3 h 83"/>
                  <a:gd name="T70" fmla="*/ 36 w 52"/>
                  <a:gd name="T71" fmla="*/ 3 h 83"/>
                  <a:gd name="T72" fmla="*/ 36 w 52"/>
                  <a:gd name="T73" fmla="*/ 43 h 83"/>
                  <a:gd name="T74" fmla="*/ 36 w 52"/>
                  <a:gd name="T75" fmla="*/ 43 h 83"/>
                  <a:gd name="T76" fmla="*/ 33 w 52"/>
                  <a:gd name="T77" fmla="*/ 39 h 83"/>
                  <a:gd name="T78" fmla="*/ 31 w 52"/>
                  <a:gd name="T79" fmla="*/ 36 h 83"/>
                  <a:gd name="T80" fmla="*/ 28 w 52"/>
                  <a:gd name="T81" fmla="*/ 34 h 83"/>
                  <a:gd name="T82" fmla="*/ 25 w 52"/>
                  <a:gd name="T83" fmla="*/ 34 h 83"/>
                  <a:gd name="T84" fmla="*/ 22 w 52"/>
                  <a:gd name="T85" fmla="*/ 34 h 83"/>
                  <a:gd name="T86" fmla="*/ 12 w 52"/>
                  <a:gd name="T87" fmla="*/ 36 h 83"/>
                  <a:gd name="T88" fmla="*/ 6 w 52"/>
                  <a:gd name="T89" fmla="*/ 41 h 83"/>
                  <a:gd name="T90" fmla="*/ 2 w 52"/>
                  <a:gd name="T91" fmla="*/ 49 h 83"/>
                  <a:gd name="T92" fmla="*/ 0 w 52"/>
                  <a:gd name="T93" fmla="*/ 59 h 83"/>
                  <a:gd name="T94" fmla="*/ 2 w 52"/>
                  <a:gd name="T95" fmla="*/ 70 h 83"/>
                  <a:gd name="T96" fmla="*/ 10 w 52"/>
                  <a:gd name="T97" fmla="*/ 79 h 83"/>
                  <a:gd name="T98" fmla="*/ 20 w 52"/>
                  <a:gd name="T99" fmla="*/ 83 h 83"/>
                  <a:gd name="T100" fmla="*/ 25 w 52"/>
                  <a:gd name="T101" fmla="*/ 82 h 83"/>
                  <a:gd name="T102" fmla="*/ 29 w 52"/>
                  <a:gd name="T103" fmla="*/ 80 h 83"/>
                  <a:gd name="T104" fmla="*/ 33 w 52"/>
                  <a:gd name="T105" fmla="*/ 79 h 83"/>
                  <a:gd name="T106" fmla="*/ 36 w 52"/>
                  <a:gd name="T107" fmla="*/ 74 h 83"/>
                  <a:gd name="T108" fmla="*/ 36 w 52"/>
                  <a:gd name="T109" fmla="*/ 74 h 83"/>
                  <a:gd name="T110" fmla="*/ 36 w 52"/>
                  <a:gd name="T111" fmla="*/ 82 h 83"/>
                  <a:gd name="T112" fmla="*/ 43 w 52"/>
                  <a:gd name="T113" fmla="*/ 82 h 83"/>
                  <a:gd name="T114" fmla="*/ 52 w 52"/>
                  <a:gd name="T115" fmla="*/ 82 h 83"/>
                  <a:gd name="T116" fmla="*/ 52 w 52"/>
                  <a:gd name="T117" fmla="*/ 79 h 83"/>
                  <a:gd name="T118" fmla="*/ 45 w 52"/>
                  <a:gd name="T119" fmla="*/ 79 h 83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52" h="83">
                    <a:moveTo>
                      <a:pt x="36" y="49"/>
                    </a:moveTo>
                    <a:lnTo>
                      <a:pt x="36" y="52"/>
                    </a:lnTo>
                    <a:lnTo>
                      <a:pt x="36" y="56"/>
                    </a:lnTo>
                    <a:lnTo>
                      <a:pt x="36" y="59"/>
                    </a:lnTo>
                    <a:lnTo>
                      <a:pt x="36" y="64"/>
                    </a:lnTo>
                    <a:lnTo>
                      <a:pt x="36" y="69"/>
                    </a:lnTo>
                    <a:lnTo>
                      <a:pt x="35" y="73"/>
                    </a:lnTo>
                    <a:lnTo>
                      <a:pt x="33" y="74"/>
                    </a:lnTo>
                    <a:lnTo>
                      <a:pt x="31" y="77"/>
                    </a:lnTo>
                    <a:lnTo>
                      <a:pt x="28" y="79"/>
                    </a:lnTo>
                    <a:lnTo>
                      <a:pt x="25" y="80"/>
                    </a:lnTo>
                    <a:lnTo>
                      <a:pt x="22" y="80"/>
                    </a:lnTo>
                    <a:lnTo>
                      <a:pt x="15" y="79"/>
                    </a:lnTo>
                    <a:lnTo>
                      <a:pt x="12" y="70"/>
                    </a:lnTo>
                    <a:lnTo>
                      <a:pt x="10" y="56"/>
                    </a:lnTo>
                    <a:lnTo>
                      <a:pt x="10" y="53"/>
                    </a:lnTo>
                    <a:lnTo>
                      <a:pt x="10" y="49"/>
                    </a:lnTo>
                    <a:lnTo>
                      <a:pt x="12" y="44"/>
                    </a:lnTo>
                    <a:lnTo>
                      <a:pt x="13" y="41"/>
                    </a:lnTo>
                    <a:lnTo>
                      <a:pt x="15" y="39"/>
                    </a:lnTo>
                    <a:lnTo>
                      <a:pt x="18" y="37"/>
                    </a:lnTo>
                    <a:lnTo>
                      <a:pt x="22" y="36"/>
                    </a:lnTo>
                    <a:lnTo>
                      <a:pt x="26" y="37"/>
                    </a:lnTo>
                    <a:lnTo>
                      <a:pt x="29" y="39"/>
                    </a:lnTo>
                    <a:lnTo>
                      <a:pt x="32" y="40"/>
                    </a:lnTo>
                    <a:lnTo>
                      <a:pt x="33" y="43"/>
                    </a:lnTo>
                    <a:lnTo>
                      <a:pt x="35" y="46"/>
                    </a:lnTo>
                    <a:lnTo>
                      <a:pt x="35" y="47"/>
                    </a:lnTo>
                    <a:lnTo>
                      <a:pt x="36" y="49"/>
                    </a:lnTo>
                    <a:close/>
                    <a:moveTo>
                      <a:pt x="45" y="79"/>
                    </a:moveTo>
                    <a:lnTo>
                      <a:pt x="45" y="0"/>
                    </a:lnTo>
                    <a:lnTo>
                      <a:pt x="39" y="0"/>
                    </a:lnTo>
                    <a:lnTo>
                      <a:pt x="32" y="0"/>
                    </a:lnTo>
                    <a:lnTo>
                      <a:pt x="28" y="0"/>
                    </a:lnTo>
                    <a:lnTo>
                      <a:pt x="28" y="3"/>
                    </a:lnTo>
                    <a:lnTo>
                      <a:pt x="36" y="3"/>
                    </a:lnTo>
                    <a:lnTo>
                      <a:pt x="36" y="43"/>
                    </a:lnTo>
                    <a:lnTo>
                      <a:pt x="33" y="39"/>
                    </a:lnTo>
                    <a:lnTo>
                      <a:pt x="31" y="36"/>
                    </a:lnTo>
                    <a:lnTo>
                      <a:pt x="28" y="34"/>
                    </a:lnTo>
                    <a:lnTo>
                      <a:pt x="25" y="34"/>
                    </a:lnTo>
                    <a:lnTo>
                      <a:pt x="22" y="34"/>
                    </a:lnTo>
                    <a:lnTo>
                      <a:pt x="12" y="36"/>
                    </a:lnTo>
                    <a:lnTo>
                      <a:pt x="6" y="41"/>
                    </a:lnTo>
                    <a:lnTo>
                      <a:pt x="2" y="49"/>
                    </a:lnTo>
                    <a:lnTo>
                      <a:pt x="0" y="59"/>
                    </a:lnTo>
                    <a:lnTo>
                      <a:pt x="2" y="70"/>
                    </a:lnTo>
                    <a:lnTo>
                      <a:pt x="10" y="79"/>
                    </a:lnTo>
                    <a:lnTo>
                      <a:pt x="20" y="83"/>
                    </a:lnTo>
                    <a:lnTo>
                      <a:pt x="25" y="82"/>
                    </a:lnTo>
                    <a:lnTo>
                      <a:pt x="29" y="80"/>
                    </a:lnTo>
                    <a:lnTo>
                      <a:pt x="33" y="79"/>
                    </a:lnTo>
                    <a:lnTo>
                      <a:pt x="36" y="74"/>
                    </a:lnTo>
                    <a:lnTo>
                      <a:pt x="36" y="82"/>
                    </a:lnTo>
                    <a:lnTo>
                      <a:pt x="43" y="82"/>
                    </a:lnTo>
                    <a:lnTo>
                      <a:pt x="52" y="82"/>
                    </a:lnTo>
                    <a:lnTo>
                      <a:pt x="52" y="79"/>
                    </a:lnTo>
                    <a:lnTo>
                      <a:pt x="45" y="79"/>
                    </a:lnTo>
                    <a:close/>
                  </a:path>
                </a:pathLst>
              </a:custGeom>
              <a:solidFill>
                <a:srgbClr val="000070"/>
              </a:solidFill>
              <a:ln w="0">
                <a:solidFill>
                  <a:srgbClr val="00007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29" name="Freeform 1392"/>
              <p:cNvSpPr>
                <a:spLocks noEditPoints="1"/>
              </p:cNvSpPr>
              <p:nvPr/>
            </p:nvSpPr>
            <p:spPr bwMode="auto">
              <a:xfrm>
                <a:off x="4013" y="3393"/>
                <a:ext cx="45" cy="49"/>
              </a:xfrm>
              <a:custGeom>
                <a:avLst/>
                <a:gdLst>
                  <a:gd name="T0" fmla="*/ 12 w 45"/>
                  <a:gd name="T1" fmla="*/ 18 h 49"/>
                  <a:gd name="T2" fmla="*/ 12 w 45"/>
                  <a:gd name="T3" fmla="*/ 13 h 49"/>
                  <a:gd name="T4" fmla="*/ 13 w 45"/>
                  <a:gd name="T5" fmla="*/ 9 h 49"/>
                  <a:gd name="T6" fmla="*/ 13 w 45"/>
                  <a:gd name="T7" fmla="*/ 9 h 49"/>
                  <a:gd name="T8" fmla="*/ 15 w 45"/>
                  <a:gd name="T9" fmla="*/ 6 h 49"/>
                  <a:gd name="T10" fmla="*/ 16 w 45"/>
                  <a:gd name="T11" fmla="*/ 5 h 49"/>
                  <a:gd name="T12" fmla="*/ 19 w 45"/>
                  <a:gd name="T13" fmla="*/ 3 h 49"/>
                  <a:gd name="T14" fmla="*/ 23 w 45"/>
                  <a:gd name="T15" fmla="*/ 2 h 49"/>
                  <a:gd name="T16" fmla="*/ 26 w 45"/>
                  <a:gd name="T17" fmla="*/ 2 h 49"/>
                  <a:gd name="T18" fmla="*/ 29 w 45"/>
                  <a:gd name="T19" fmla="*/ 3 h 49"/>
                  <a:gd name="T20" fmla="*/ 32 w 45"/>
                  <a:gd name="T21" fmla="*/ 6 h 49"/>
                  <a:gd name="T22" fmla="*/ 33 w 45"/>
                  <a:gd name="T23" fmla="*/ 9 h 49"/>
                  <a:gd name="T24" fmla="*/ 33 w 45"/>
                  <a:gd name="T25" fmla="*/ 13 h 49"/>
                  <a:gd name="T26" fmla="*/ 33 w 45"/>
                  <a:gd name="T27" fmla="*/ 18 h 49"/>
                  <a:gd name="T28" fmla="*/ 12 w 45"/>
                  <a:gd name="T29" fmla="*/ 18 h 49"/>
                  <a:gd name="T30" fmla="*/ 42 w 45"/>
                  <a:gd name="T31" fmla="*/ 33 h 49"/>
                  <a:gd name="T32" fmla="*/ 40 w 45"/>
                  <a:gd name="T33" fmla="*/ 38 h 49"/>
                  <a:gd name="T34" fmla="*/ 38 w 45"/>
                  <a:gd name="T35" fmla="*/ 40 h 49"/>
                  <a:gd name="T36" fmla="*/ 33 w 45"/>
                  <a:gd name="T37" fmla="*/ 43 h 49"/>
                  <a:gd name="T38" fmla="*/ 30 w 45"/>
                  <a:gd name="T39" fmla="*/ 46 h 49"/>
                  <a:gd name="T40" fmla="*/ 26 w 45"/>
                  <a:gd name="T41" fmla="*/ 46 h 49"/>
                  <a:gd name="T42" fmla="*/ 20 w 45"/>
                  <a:gd name="T43" fmla="*/ 46 h 49"/>
                  <a:gd name="T44" fmla="*/ 17 w 45"/>
                  <a:gd name="T45" fmla="*/ 45 h 49"/>
                  <a:gd name="T46" fmla="*/ 15 w 45"/>
                  <a:gd name="T47" fmla="*/ 42 h 49"/>
                  <a:gd name="T48" fmla="*/ 13 w 45"/>
                  <a:gd name="T49" fmla="*/ 39 h 49"/>
                  <a:gd name="T50" fmla="*/ 12 w 45"/>
                  <a:gd name="T51" fmla="*/ 35 h 49"/>
                  <a:gd name="T52" fmla="*/ 12 w 45"/>
                  <a:gd name="T53" fmla="*/ 30 h 49"/>
                  <a:gd name="T54" fmla="*/ 12 w 45"/>
                  <a:gd name="T55" fmla="*/ 25 h 49"/>
                  <a:gd name="T56" fmla="*/ 12 w 45"/>
                  <a:gd name="T57" fmla="*/ 20 h 49"/>
                  <a:gd name="T58" fmla="*/ 45 w 45"/>
                  <a:gd name="T59" fmla="*/ 20 h 49"/>
                  <a:gd name="T60" fmla="*/ 43 w 45"/>
                  <a:gd name="T61" fmla="*/ 15 h 49"/>
                  <a:gd name="T62" fmla="*/ 42 w 45"/>
                  <a:gd name="T63" fmla="*/ 9 h 49"/>
                  <a:gd name="T64" fmla="*/ 39 w 45"/>
                  <a:gd name="T65" fmla="*/ 6 h 49"/>
                  <a:gd name="T66" fmla="*/ 35 w 45"/>
                  <a:gd name="T67" fmla="*/ 2 h 49"/>
                  <a:gd name="T68" fmla="*/ 29 w 45"/>
                  <a:gd name="T69" fmla="*/ 0 h 49"/>
                  <a:gd name="T70" fmla="*/ 23 w 45"/>
                  <a:gd name="T71" fmla="*/ 0 h 49"/>
                  <a:gd name="T72" fmla="*/ 15 w 45"/>
                  <a:gd name="T73" fmla="*/ 2 h 49"/>
                  <a:gd name="T74" fmla="*/ 6 w 45"/>
                  <a:gd name="T75" fmla="*/ 7 h 49"/>
                  <a:gd name="T76" fmla="*/ 2 w 45"/>
                  <a:gd name="T77" fmla="*/ 16 h 49"/>
                  <a:gd name="T78" fmla="*/ 0 w 45"/>
                  <a:gd name="T79" fmla="*/ 26 h 49"/>
                  <a:gd name="T80" fmla="*/ 3 w 45"/>
                  <a:gd name="T81" fmla="*/ 38 h 49"/>
                  <a:gd name="T82" fmla="*/ 12 w 45"/>
                  <a:gd name="T83" fmla="*/ 46 h 49"/>
                  <a:gd name="T84" fmla="*/ 23 w 45"/>
                  <a:gd name="T85" fmla="*/ 49 h 49"/>
                  <a:gd name="T86" fmla="*/ 30 w 45"/>
                  <a:gd name="T87" fmla="*/ 48 h 49"/>
                  <a:gd name="T88" fmla="*/ 35 w 45"/>
                  <a:gd name="T89" fmla="*/ 46 h 49"/>
                  <a:gd name="T90" fmla="*/ 39 w 45"/>
                  <a:gd name="T91" fmla="*/ 43 h 49"/>
                  <a:gd name="T92" fmla="*/ 42 w 45"/>
                  <a:gd name="T93" fmla="*/ 39 h 49"/>
                  <a:gd name="T94" fmla="*/ 45 w 45"/>
                  <a:gd name="T95" fmla="*/ 33 h 49"/>
                  <a:gd name="T96" fmla="*/ 42 w 45"/>
                  <a:gd name="T97" fmla="*/ 33 h 49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45" h="49">
                    <a:moveTo>
                      <a:pt x="12" y="18"/>
                    </a:moveTo>
                    <a:lnTo>
                      <a:pt x="12" y="13"/>
                    </a:lnTo>
                    <a:lnTo>
                      <a:pt x="13" y="9"/>
                    </a:lnTo>
                    <a:lnTo>
                      <a:pt x="15" y="6"/>
                    </a:lnTo>
                    <a:lnTo>
                      <a:pt x="16" y="5"/>
                    </a:lnTo>
                    <a:lnTo>
                      <a:pt x="19" y="3"/>
                    </a:lnTo>
                    <a:lnTo>
                      <a:pt x="23" y="2"/>
                    </a:lnTo>
                    <a:lnTo>
                      <a:pt x="26" y="2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3" y="9"/>
                    </a:lnTo>
                    <a:lnTo>
                      <a:pt x="33" y="13"/>
                    </a:lnTo>
                    <a:lnTo>
                      <a:pt x="33" y="18"/>
                    </a:lnTo>
                    <a:lnTo>
                      <a:pt x="12" y="18"/>
                    </a:lnTo>
                    <a:close/>
                    <a:moveTo>
                      <a:pt x="42" y="33"/>
                    </a:moveTo>
                    <a:lnTo>
                      <a:pt x="40" y="38"/>
                    </a:lnTo>
                    <a:lnTo>
                      <a:pt x="38" y="40"/>
                    </a:lnTo>
                    <a:lnTo>
                      <a:pt x="33" y="43"/>
                    </a:lnTo>
                    <a:lnTo>
                      <a:pt x="30" y="46"/>
                    </a:lnTo>
                    <a:lnTo>
                      <a:pt x="26" y="46"/>
                    </a:lnTo>
                    <a:lnTo>
                      <a:pt x="20" y="46"/>
                    </a:lnTo>
                    <a:lnTo>
                      <a:pt x="17" y="45"/>
                    </a:lnTo>
                    <a:lnTo>
                      <a:pt x="15" y="42"/>
                    </a:lnTo>
                    <a:lnTo>
                      <a:pt x="13" y="39"/>
                    </a:lnTo>
                    <a:lnTo>
                      <a:pt x="12" y="35"/>
                    </a:lnTo>
                    <a:lnTo>
                      <a:pt x="12" y="30"/>
                    </a:lnTo>
                    <a:lnTo>
                      <a:pt x="12" y="25"/>
                    </a:lnTo>
                    <a:lnTo>
                      <a:pt x="12" y="20"/>
                    </a:lnTo>
                    <a:lnTo>
                      <a:pt x="45" y="20"/>
                    </a:lnTo>
                    <a:lnTo>
                      <a:pt x="43" y="15"/>
                    </a:lnTo>
                    <a:lnTo>
                      <a:pt x="42" y="9"/>
                    </a:lnTo>
                    <a:lnTo>
                      <a:pt x="39" y="6"/>
                    </a:lnTo>
                    <a:lnTo>
                      <a:pt x="35" y="2"/>
                    </a:lnTo>
                    <a:lnTo>
                      <a:pt x="29" y="0"/>
                    </a:lnTo>
                    <a:lnTo>
                      <a:pt x="23" y="0"/>
                    </a:lnTo>
                    <a:lnTo>
                      <a:pt x="15" y="2"/>
                    </a:lnTo>
                    <a:lnTo>
                      <a:pt x="6" y="7"/>
                    </a:lnTo>
                    <a:lnTo>
                      <a:pt x="2" y="16"/>
                    </a:lnTo>
                    <a:lnTo>
                      <a:pt x="0" y="26"/>
                    </a:lnTo>
                    <a:lnTo>
                      <a:pt x="3" y="38"/>
                    </a:lnTo>
                    <a:lnTo>
                      <a:pt x="12" y="46"/>
                    </a:lnTo>
                    <a:lnTo>
                      <a:pt x="23" y="49"/>
                    </a:lnTo>
                    <a:lnTo>
                      <a:pt x="30" y="48"/>
                    </a:lnTo>
                    <a:lnTo>
                      <a:pt x="35" y="46"/>
                    </a:lnTo>
                    <a:lnTo>
                      <a:pt x="39" y="43"/>
                    </a:lnTo>
                    <a:lnTo>
                      <a:pt x="42" y="39"/>
                    </a:lnTo>
                    <a:lnTo>
                      <a:pt x="45" y="33"/>
                    </a:lnTo>
                    <a:lnTo>
                      <a:pt x="42" y="33"/>
                    </a:lnTo>
                    <a:close/>
                  </a:path>
                </a:pathLst>
              </a:custGeom>
              <a:solidFill>
                <a:srgbClr val="000070"/>
              </a:solidFill>
              <a:ln w="0">
                <a:solidFill>
                  <a:srgbClr val="00007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30" name="Freeform 1393"/>
              <p:cNvSpPr>
                <a:spLocks/>
              </p:cNvSpPr>
              <p:nvPr/>
            </p:nvSpPr>
            <p:spPr bwMode="auto">
              <a:xfrm>
                <a:off x="4062" y="3359"/>
                <a:ext cx="27" cy="82"/>
              </a:xfrm>
              <a:custGeom>
                <a:avLst/>
                <a:gdLst>
                  <a:gd name="T0" fmla="*/ 0 w 27"/>
                  <a:gd name="T1" fmla="*/ 82 h 82"/>
                  <a:gd name="T2" fmla="*/ 0 w 27"/>
                  <a:gd name="T3" fmla="*/ 79 h 82"/>
                  <a:gd name="T4" fmla="*/ 9 w 27"/>
                  <a:gd name="T5" fmla="*/ 79 h 82"/>
                  <a:gd name="T6" fmla="*/ 9 w 27"/>
                  <a:gd name="T7" fmla="*/ 3 h 82"/>
                  <a:gd name="T8" fmla="*/ 0 w 27"/>
                  <a:gd name="T9" fmla="*/ 3 h 82"/>
                  <a:gd name="T10" fmla="*/ 0 w 27"/>
                  <a:gd name="T11" fmla="*/ 0 h 82"/>
                  <a:gd name="T12" fmla="*/ 4 w 27"/>
                  <a:gd name="T13" fmla="*/ 0 h 82"/>
                  <a:gd name="T14" fmla="*/ 11 w 27"/>
                  <a:gd name="T15" fmla="*/ 0 h 82"/>
                  <a:gd name="T16" fmla="*/ 19 w 27"/>
                  <a:gd name="T17" fmla="*/ 0 h 82"/>
                  <a:gd name="T18" fmla="*/ 19 w 27"/>
                  <a:gd name="T19" fmla="*/ 79 h 82"/>
                  <a:gd name="T20" fmla="*/ 27 w 27"/>
                  <a:gd name="T21" fmla="*/ 79 h 82"/>
                  <a:gd name="T22" fmla="*/ 27 w 27"/>
                  <a:gd name="T23" fmla="*/ 82 h 82"/>
                  <a:gd name="T24" fmla="*/ 0 w 27"/>
                  <a:gd name="T25" fmla="*/ 82 h 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7" h="82">
                    <a:moveTo>
                      <a:pt x="0" y="82"/>
                    </a:moveTo>
                    <a:lnTo>
                      <a:pt x="0" y="79"/>
                    </a:lnTo>
                    <a:lnTo>
                      <a:pt x="9" y="79"/>
                    </a:lnTo>
                    <a:lnTo>
                      <a:pt x="9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11" y="0"/>
                    </a:lnTo>
                    <a:lnTo>
                      <a:pt x="19" y="0"/>
                    </a:lnTo>
                    <a:lnTo>
                      <a:pt x="19" y="79"/>
                    </a:lnTo>
                    <a:lnTo>
                      <a:pt x="27" y="79"/>
                    </a:lnTo>
                    <a:lnTo>
                      <a:pt x="27" y="82"/>
                    </a:lnTo>
                    <a:lnTo>
                      <a:pt x="0" y="82"/>
                    </a:lnTo>
                    <a:close/>
                  </a:path>
                </a:pathLst>
              </a:custGeom>
              <a:solidFill>
                <a:srgbClr val="000070"/>
              </a:solidFill>
              <a:ln w="0">
                <a:solidFill>
                  <a:srgbClr val="00007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31" name="Freeform 1394"/>
              <p:cNvSpPr>
                <a:spLocks/>
              </p:cNvSpPr>
              <p:nvPr/>
            </p:nvSpPr>
            <p:spPr bwMode="auto">
              <a:xfrm>
                <a:off x="4092" y="3359"/>
                <a:ext cx="27" cy="82"/>
              </a:xfrm>
              <a:custGeom>
                <a:avLst/>
                <a:gdLst>
                  <a:gd name="T0" fmla="*/ 0 w 27"/>
                  <a:gd name="T1" fmla="*/ 82 h 82"/>
                  <a:gd name="T2" fmla="*/ 0 w 27"/>
                  <a:gd name="T3" fmla="*/ 79 h 82"/>
                  <a:gd name="T4" fmla="*/ 10 w 27"/>
                  <a:gd name="T5" fmla="*/ 79 h 82"/>
                  <a:gd name="T6" fmla="*/ 10 w 27"/>
                  <a:gd name="T7" fmla="*/ 3 h 82"/>
                  <a:gd name="T8" fmla="*/ 0 w 27"/>
                  <a:gd name="T9" fmla="*/ 3 h 82"/>
                  <a:gd name="T10" fmla="*/ 0 w 27"/>
                  <a:gd name="T11" fmla="*/ 0 h 82"/>
                  <a:gd name="T12" fmla="*/ 6 w 27"/>
                  <a:gd name="T13" fmla="*/ 0 h 82"/>
                  <a:gd name="T14" fmla="*/ 12 w 27"/>
                  <a:gd name="T15" fmla="*/ 0 h 82"/>
                  <a:gd name="T16" fmla="*/ 19 w 27"/>
                  <a:gd name="T17" fmla="*/ 0 h 82"/>
                  <a:gd name="T18" fmla="*/ 19 w 27"/>
                  <a:gd name="T19" fmla="*/ 79 h 82"/>
                  <a:gd name="T20" fmla="*/ 27 w 27"/>
                  <a:gd name="T21" fmla="*/ 79 h 82"/>
                  <a:gd name="T22" fmla="*/ 27 w 27"/>
                  <a:gd name="T23" fmla="*/ 82 h 82"/>
                  <a:gd name="T24" fmla="*/ 0 w 27"/>
                  <a:gd name="T25" fmla="*/ 82 h 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7" h="82">
                    <a:moveTo>
                      <a:pt x="0" y="82"/>
                    </a:moveTo>
                    <a:lnTo>
                      <a:pt x="0" y="79"/>
                    </a:lnTo>
                    <a:lnTo>
                      <a:pt x="10" y="79"/>
                    </a:lnTo>
                    <a:lnTo>
                      <a:pt x="10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12" y="0"/>
                    </a:lnTo>
                    <a:lnTo>
                      <a:pt x="19" y="0"/>
                    </a:lnTo>
                    <a:lnTo>
                      <a:pt x="19" y="79"/>
                    </a:lnTo>
                    <a:lnTo>
                      <a:pt x="27" y="79"/>
                    </a:lnTo>
                    <a:lnTo>
                      <a:pt x="27" y="82"/>
                    </a:lnTo>
                    <a:lnTo>
                      <a:pt x="0" y="82"/>
                    </a:lnTo>
                    <a:close/>
                  </a:path>
                </a:pathLst>
              </a:custGeom>
              <a:solidFill>
                <a:srgbClr val="000070"/>
              </a:solidFill>
              <a:ln w="0">
                <a:solidFill>
                  <a:srgbClr val="00007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32" name="Freeform 1395"/>
              <p:cNvSpPr>
                <a:spLocks noEditPoints="1"/>
              </p:cNvSpPr>
              <p:nvPr/>
            </p:nvSpPr>
            <p:spPr bwMode="auto">
              <a:xfrm>
                <a:off x="4125" y="3393"/>
                <a:ext cx="43" cy="49"/>
              </a:xfrm>
              <a:custGeom>
                <a:avLst/>
                <a:gdLst>
                  <a:gd name="T0" fmla="*/ 10 w 43"/>
                  <a:gd name="T1" fmla="*/ 18 h 49"/>
                  <a:gd name="T2" fmla="*/ 11 w 43"/>
                  <a:gd name="T3" fmla="*/ 13 h 49"/>
                  <a:gd name="T4" fmla="*/ 11 w 43"/>
                  <a:gd name="T5" fmla="*/ 9 h 49"/>
                  <a:gd name="T6" fmla="*/ 13 w 43"/>
                  <a:gd name="T7" fmla="*/ 9 h 49"/>
                  <a:gd name="T8" fmla="*/ 13 w 43"/>
                  <a:gd name="T9" fmla="*/ 6 h 49"/>
                  <a:gd name="T10" fmla="*/ 16 w 43"/>
                  <a:gd name="T11" fmla="*/ 5 h 49"/>
                  <a:gd name="T12" fmla="*/ 19 w 43"/>
                  <a:gd name="T13" fmla="*/ 3 h 49"/>
                  <a:gd name="T14" fmla="*/ 22 w 43"/>
                  <a:gd name="T15" fmla="*/ 2 h 49"/>
                  <a:gd name="T16" fmla="*/ 26 w 43"/>
                  <a:gd name="T17" fmla="*/ 2 h 49"/>
                  <a:gd name="T18" fmla="*/ 29 w 43"/>
                  <a:gd name="T19" fmla="*/ 3 h 49"/>
                  <a:gd name="T20" fmla="*/ 30 w 43"/>
                  <a:gd name="T21" fmla="*/ 6 h 49"/>
                  <a:gd name="T22" fmla="*/ 33 w 43"/>
                  <a:gd name="T23" fmla="*/ 9 h 49"/>
                  <a:gd name="T24" fmla="*/ 33 w 43"/>
                  <a:gd name="T25" fmla="*/ 13 h 49"/>
                  <a:gd name="T26" fmla="*/ 33 w 43"/>
                  <a:gd name="T27" fmla="*/ 18 h 49"/>
                  <a:gd name="T28" fmla="*/ 10 w 43"/>
                  <a:gd name="T29" fmla="*/ 18 h 49"/>
                  <a:gd name="T30" fmla="*/ 42 w 43"/>
                  <a:gd name="T31" fmla="*/ 33 h 49"/>
                  <a:gd name="T32" fmla="*/ 39 w 43"/>
                  <a:gd name="T33" fmla="*/ 38 h 49"/>
                  <a:gd name="T34" fmla="*/ 36 w 43"/>
                  <a:gd name="T35" fmla="*/ 40 h 49"/>
                  <a:gd name="T36" fmla="*/ 33 w 43"/>
                  <a:gd name="T37" fmla="*/ 43 h 49"/>
                  <a:gd name="T38" fmla="*/ 29 w 43"/>
                  <a:gd name="T39" fmla="*/ 46 h 49"/>
                  <a:gd name="T40" fmla="*/ 24 w 43"/>
                  <a:gd name="T41" fmla="*/ 46 h 49"/>
                  <a:gd name="T42" fmla="*/ 20 w 43"/>
                  <a:gd name="T43" fmla="*/ 46 h 49"/>
                  <a:gd name="T44" fmla="*/ 16 w 43"/>
                  <a:gd name="T45" fmla="*/ 45 h 49"/>
                  <a:gd name="T46" fmla="*/ 14 w 43"/>
                  <a:gd name="T47" fmla="*/ 42 h 49"/>
                  <a:gd name="T48" fmla="*/ 11 w 43"/>
                  <a:gd name="T49" fmla="*/ 39 h 49"/>
                  <a:gd name="T50" fmla="*/ 11 w 43"/>
                  <a:gd name="T51" fmla="*/ 35 h 49"/>
                  <a:gd name="T52" fmla="*/ 10 w 43"/>
                  <a:gd name="T53" fmla="*/ 30 h 49"/>
                  <a:gd name="T54" fmla="*/ 10 w 43"/>
                  <a:gd name="T55" fmla="*/ 25 h 49"/>
                  <a:gd name="T56" fmla="*/ 10 w 43"/>
                  <a:gd name="T57" fmla="*/ 20 h 49"/>
                  <a:gd name="T58" fmla="*/ 43 w 43"/>
                  <a:gd name="T59" fmla="*/ 20 h 49"/>
                  <a:gd name="T60" fmla="*/ 43 w 43"/>
                  <a:gd name="T61" fmla="*/ 15 h 49"/>
                  <a:gd name="T62" fmla="*/ 40 w 43"/>
                  <a:gd name="T63" fmla="*/ 9 h 49"/>
                  <a:gd name="T64" fmla="*/ 37 w 43"/>
                  <a:gd name="T65" fmla="*/ 6 h 49"/>
                  <a:gd name="T66" fmla="*/ 33 w 43"/>
                  <a:gd name="T67" fmla="*/ 2 h 49"/>
                  <a:gd name="T68" fmla="*/ 29 w 43"/>
                  <a:gd name="T69" fmla="*/ 0 h 49"/>
                  <a:gd name="T70" fmla="*/ 23 w 43"/>
                  <a:gd name="T71" fmla="*/ 0 h 49"/>
                  <a:gd name="T72" fmla="*/ 13 w 43"/>
                  <a:gd name="T73" fmla="*/ 2 h 49"/>
                  <a:gd name="T74" fmla="*/ 6 w 43"/>
                  <a:gd name="T75" fmla="*/ 7 h 49"/>
                  <a:gd name="T76" fmla="*/ 1 w 43"/>
                  <a:gd name="T77" fmla="*/ 16 h 49"/>
                  <a:gd name="T78" fmla="*/ 0 w 43"/>
                  <a:gd name="T79" fmla="*/ 26 h 49"/>
                  <a:gd name="T80" fmla="*/ 3 w 43"/>
                  <a:gd name="T81" fmla="*/ 38 h 49"/>
                  <a:gd name="T82" fmla="*/ 11 w 43"/>
                  <a:gd name="T83" fmla="*/ 46 h 49"/>
                  <a:gd name="T84" fmla="*/ 23 w 43"/>
                  <a:gd name="T85" fmla="*/ 49 h 49"/>
                  <a:gd name="T86" fmla="*/ 29 w 43"/>
                  <a:gd name="T87" fmla="*/ 48 h 49"/>
                  <a:gd name="T88" fmla="*/ 34 w 43"/>
                  <a:gd name="T89" fmla="*/ 46 h 49"/>
                  <a:gd name="T90" fmla="*/ 39 w 43"/>
                  <a:gd name="T91" fmla="*/ 43 h 49"/>
                  <a:gd name="T92" fmla="*/ 42 w 43"/>
                  <a:gd name="T93" fmla="*/ 39 h 49"/>
                  <a:gd name="T94" fmla="*/ 43 w 43"/>
                  <a:gd name="T95" fmla="*/ 33 h 49"/>
                  <a:gd name="T96" fmla="*/ 42 w 43"/>
                  <a:gd name="T97" fmla="*/ 33 h 49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43" h="49">
                    <a:moveTo>
                      <a:pt x="10" y="18"/>
                    </a:moveTo>
                    <a:lnTo>
                      <a:pt x="11" y="13"/>
                    </a:lnTo>
                    <a:lnTo>
                      <a:pt x="11" y="9"/>
                    </a:lnTo>
                    <a:lnTo>
                      <a:pt x="13" y="9"/>
                    </a:lnTo>
                    <a:lnTo>
                      <a:pt x="13" y="6"/>
                    </a:lnTo>
                    <a:lnTo>
                      <a:pt x="16" y="5"/>
                    </a:lnTo>
                    <a:lnTo>
                      <a:pt x="19" y="3"/>
                    </a:lnTo>
                    <a:lnTo>
                      <a:pt x="22" y="2"/>
                    </a:lnTo>
                    <a:lnTo>
                      <a:pt x="26" y="2"/>
                    </a:lnTo>
                    <a:lnTo>
                      <a:pt x="29" y="3"/>
                    </a:lnTo>
                    <a:lnTo>
                      <a:pt x="30" y="6"/>
                    </a:lnTo>
                    <a:lnTo>
                      <a:pt x="33" y="9"/>
                    </a:lnTo>
                    <a:lnTo>
                      <a:pt x="33" y="13"/>
                    </a:lnTo>
                    <a:lnTo>
                      <a:pt x="33" y="18"/>
                    </a:lnTo>
                    <a:lnTo>
                      <a:pt x="10" y="18"/>
                    </a:lnTo>
                    <a:close/>
                    <a:moveTo>
                      <a:pt x="42" y="33"/>
                    </a:moveTo>
                    <a:lnTo>
                      <a:pt x="39" y="38"/>
                    </a:lnTo>
                    <a:lnTo>
                      <a:pt x="36" y="40"/>
                    </a:lnTo>
                    <a:lnTo>
                      <a:pt x="33" y="43"/>
                    </a:lnTo>
                    <a:lnTo>
                      <a:pt x="29" y="46"/>
                    </a:lnTo>
                    <a:lnTo>
                      <a:pt x="24" y="46"/>
                    </a:lnTo>
                    <a:lnTo>
                      <a:pt x="20" y="46"/>
                    </a:lnTo>
                    <a:lnTo>
                      <a:pt x="16" y="45"/>
                    </a:lnTo>
                    <a:lnTo>
                      <a:pt x="14" y="42"/>
                    </a:lnTo>
                    <a:lnTo>
                      <a:pt x="11" y="39"/>
                    </a:lnTo>
                    <a:lnTo>
                      <a:pt x="11" y="35"/>
                    </a:lnTo>
                    <a:lnTo>
                      <a:pt x="10" y="30"/>
                    </a:lnTo>
                    <a:lnTo>
                      <a:pt x="10" y="25"/>
                    </a:lnTo>
                    <a:lnTo>
                      <a:pt x="10" y="20"/>
                    </a:lnTo>
                    <a:lnTo>
                      <a:pt x="43" y="20"/>
                    </a:lnTo>
                    <a:lnTo>
                      <a:pt x="43" y="15"/>
                    </a:lnTo>
                    <a:lnTo>
                      <a:pt x="40" y="9"/>
                    </a:lnTo>
                    <a:lnTo>
                      <a:pt x="37" y="6"/>
                    </a:lnTo>
                    <a:lnTo>
                      <a:pt x="33" y="2"/>
                    </a:lnTo>
                    <a:lnTo>
                      <a:pt x="29" y="0"/>
                    </a:lnTo>
                    <a:lnTo>
                      <a:pt x="23" y="0"/>
                    </a:lnTo>
                    <a:lnTo>
                      <a:pt x="13" y="2"/>
                    </a:lnTo>
                    <a:lnTo>
                      <a:pt x="6" y="7"/>
                    </a:lnTo>
                    <a:lnTo>
                      <a:pt x="1" y="16"/>
                    </a:lnTo>
                    <a:lnTo>
                      <a:pt x="0" y="26"/>
                    </a:lnTo>
                    <a:lnTo>
                      <a:pt x="3" y="38"/>
                    </a:lnTo>
                    <a:lnTo>
                      <a:pt x="11" y="46"/>
                    </a:lnTo>
                    <a:lnTo>
                      <a:pt x="23" y="49"/>
                    </a:lnTo>
                    <a:lnTo>
                      <a:pt x="29" y="48"/>
                    </a:lnTo>
                    <a:lnTo>
                      <a:pt x="34" y="46"/>
                    </a:lnTo>
                    <a:lnTo>
                      <a:pt x="39" y="43"/>
                    </a:lnTo>
                    <a:lnTo>
                      <a:pt x="42" y="39"/>
                    </a:lnTo>
                    <a:lnTo>
                      <a:pt x="43" y="33"/>
                    </a:lnTo>
                    <a:lnTo>
                      <a:pt x="42" y="33"/>
                    </a:lnTo>
                    <a:close/>
                  </a:path>
                </a:pathLst>
              </a:custGeom>
              <a:solidFill>
                <a:srgbClr val="000070"/>
              </a:solidFill>
              <a:ln w="0">
                <a:solidFill>
                  <a:srgbClr val="00007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33" name="Freeform 1396"/>
              <p:cNvSpPr>
                <a:spLocks/>
              </p:cNvSpPr>
              <p:nvPr/>
            </p:nvSpPr>
            <p:spPr bwMode="auto">
              <a:xfrm>
                <a:off x="4200" y="3362"/>
                <a:ext cx="68" cy="80"/>
              </a:xfrm>
              <a:custGeom>
                <a:avLst/>
                <a:gdLst>
                  <a:gd name="T0" fmla="*/ 30 w 68"/>
                  <a:gd name="T1" fmla="*/ 0 h 80"/>
                  <a:gd name="T2" fmla="*/ 30 w 68"/>
                  <a:gd name="T3" fmla="*/ 3 h 80"/>
                  <a:gd name="T4" fmla="*/ 21 w 68"/>
                  <a:gd name="T5" fmla="*/ 3 h 80"/>
                  <a:gd name="T6" fmla="*/ 21 w 68"/>
                  <a:gd name="T7" fmla="*/ 61 h 80"/>
                  <a:gd name="T8" fmla="*/ 21 w 68"/>
                  <a:gd name="T9" fmla="*/ 63 h 80"/>
                  <a:gd name="T10" fmla="*/ 21 w 68"/>
                  <a:gd name="T11" fmla="*/ 64 h 80"/>
                  <a:gd name="T12" fmla="*/ 22 w 68"/>
                  <a:gd name="T13" fmla="*/ 67 h 80"/>
                  <a:gd name="T14" fmla="*/ 24 w 68"/>
                  <a:gd name="T15" fmla="*/ 70 h 80"/>
                  <a:gd name="T16" fmla="*/ 25 w 68"/>
                  <a:gd name="T17" fmla="*/ 71 h 80"/>
                  <a:gd name="T18" fmla="*/ 28 w 68"/>
                  <a:gd name="T19" fmla="*/ 74 h 80"/>
                  <a:gd name="T20" fmla="*/ 32 w 68"/>
                  <a:gd name="T21" fmla="*/ 76 h 80"/>
                  <a:gd name="T22" fmla="*/ 37 w 68"/>
                  <a:gd name="T23" fmla="*/ 76 h 80"/>
                  <a:gd name="T24" fmla="*/ 47 w 68"/>
                  <a:gd name="T25" fmla="*/ 74 h 80"/>
                  <a:gd name="T26" fmla="*/ 53 w 68"/>
                  <a:gd name="T27" fmla="*/ 69 h 80"/>
                  <a:gd name="T28" fmla="*/ 55 w 68"/>
                  <a:gd name="T29" fmla="*/ 60 h 80"/>
                  <a:gd name="T30" fmla="*/ 57 w 68"/>
                  <a:gd name="T31" fmla="*/ 49 h 80"/>
                  <a:gd name="T32" fmla="*/ 57 w 68"/>
                  <a:gd name="T33" fmla="*/ 3 h 80"/>
                  <a:gd name="T34" fmla="*/ 47 w 68"/>
                  <a:gd name="T35" fmla="*/ 3 h 80"/>
                  <a:gd name="T36" fmla="*/ 47 w 68"/>
                  <a:gd name="T37" fmla="*/ 0 h 80"/>
                  <a:gd name="T38" fmla="*/ 68 w 68"/>
                  <a:gd name="T39" fmla="*/ 0 h 80"/>
                  <a:gd name="T40" fmla="*/ 68 w 68"/>
                  <a:gd name="T41" fmla="*/ 3 h 80"/>
                  <a:gd name="T42" fmla="*/ 60 w 68"/>
                  <a:gd name="T43" fmla="*/ 3 h 80"/>
                  <a:gd name="T44" fmla="*/ 60 w 68"/>
                  <a:gd name="T45" fmla="*/ 53 h 80"/>
                  <a:gd name="T46" fmla="*/ 58 w 68"/>
                  <a:gd name="T47" fmla="*/ 64 h 80"/>
                  <a:gd name="T48" fmla="*/ 54 w 68"/>
                  <a:gd name="T49" fmla="*/ 73 h 80"/>
                  <a:gd name="T50" fmla="*/ 45 w 68"/>
                  <a:gd name="T51" fmla="*/ 79 h 80"/>
                  <a:gd name="T52" fmla="*/ 34 w 68"/>
                  <a:gd name="T53" fmla="*/ 80 h 80"/>
                  <a:gd name="T54" fmla="*/ 21 w 68"/>
                  <a:gd name="T55" fmla="*/ 77 h 80"/>
                  <a:gd name="T56" fmla="*/ 12 w 68"/>
                  <a:gd name="T57" fmla="*/ 70 h 80"/>
                  <a:gd name="T58" fmla="*/ 10 w 68"/>
                  <a:gd name="T59" fmla="*/ 59 h 80"/>
                  <a:gd name="T60" fmla="*/ 10 w 68"/>
                  <a:gd name="T61" fmla="*/ 3 h 80"/>
                  <a:gd name="T62" fmla="*/ 0 w 68"/>
                  <a:gd name="T63" fmla="*/ 3 h 80"/>
                  <a:gd name="T64" fmla="*/ 0 w 68"/>
                  <a:gd name="T65" fmla="*/ 0 h 80"/>
                  <a:gd name="T66" fmla="*/ 30 w 68"/>
                  <a:gd name="T67" fmla="*/ 0 h 80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68" h="80">
                    <a:moveTo>
                      <a:pt x="30" y="0"/>
                    </a:moveTo>
                    <a:lnTo>
                      <a:pt x="30" y="3"/>
                    </a:lnTo>
                    <a:lnTo>
                      <a:pt x="21" y="3"/>
                    </a:lnTo>
                    <a:lnTo>
                      <a:pt x="21" y="61"/>
                    </a:lnTo>
                    <a:lnTo>
                      <a:pt x="21" y="63"/>
                    </a:lnTo>
                    <a:lnTo>
                      <a:pt x="21" y="64"/>
                    </a:lnTo>
                    <a:lnTo>
                      <a:pt x="22" y="67"/>
                    </a:lnTo>
                    <a:lnTo>
                      <a:pt x="24" y="70"/>
                    </a:lnTo>
                    <a:lnTo>
                      <a:pt x="25" y="71"/>
                    </a:lnTo>
                    <a:lnTo>
                      <a:pt x="28" y="74"/>
                    </a:lnTo>
                    <a:lnTo>
                      <a:pt x="32" y="76"/>
                    </a:lnTo>
                    <a:lnTo>
                      <a:pt x="37" y="76"/>
                    </a:lnTo>
                    <a:lnTo>
                      <a:pt x="47" y="74"/>
                    </a:lnTo>
                    <a:lnTo>
                      <a:pt x="53" y="69"/>
                    </a:lnTo>
                    <a:lnTo>
                      <a:pt x="55" y="60"/>
                    </a:lnTo>
                    <a:lnTo>
                      <a:pt x="57" y="49"/>
                    </a:lnTo>
                    <a:lnTo>
                      <a:pt x="57" y="3"/>
                    </a:lnTo>
                    <a:lnTo>
                      <a:pt x="47" y="3"/>
                    </a:lnTo>
                    <a:lnTo>
                      <a:pt x="47" y="0"/>
                    </a:lnTo>
                    <a:lnTo>
                      <a:pt x="68" y="0"/>
                    </a:lnTo>
                    <a:lnTo>
                      <a:pt x="68" y="3"/>
                    </a:lnTo>
                    <a:lnTo>
                      <a:pt x="60" y="3"/>
                    </a:lnTo>
                    <a:lnTo>
                      <a:pt x="60" y="53"/>
                    </a:lnTo>
                    <a:lnTo>
                      <a:pt x="58" y="64"/>
                    </a:lnTo>
                    <a:lnTo>
                      <a:pt x="54" y="73"/>
                    </a:lnTo>
                    <a:lnTo>
                      <a:pt x="45" y="79"/>
                    </a:lnTo>
                    <a:lnTo>
                      <a:pt x="34" y="80"/>
                    </a:lnTo>
                    <a:lnTo>
                      <a:pt x="21" y="77"/>
                    </a:lnTo>
                    <a:lnTo>
                      <a:pt x="12" y="70"/>
                    </a:lnTo>
                    <a:lnTo>
                      <a:pt x="10" y="59"/>
                    </a:lnTo>
                    <a:lnTo>
                      <a:pt x="10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000070"/>
              </a:solidFill>
              <a:ln w="0">
                <a:solidFill>
                  <a:srgbClr val="00007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34" name="Freeform 1397"/>
              <p:cNvSpPr>
                <a:spLocks/>
              </p:cNvSpPr>
              <p:nvPr/>
            </p:nvSpPr>
            <p:spPr bwMode="auto">
              <a:xfrm>
                <a:off x="4275" y="3393"/>
                <a:ext cx="52" cy="48"/>
              </a:xfrm>
              <a:custGeom>
                <a:avLst/>
                <a:gdLst>
                  <a:gd name="T0" fmla="*/ 6 w 52"/>
                  <a:gd name="T1" fmla="*/ 3 h 48"/>
                  <a:gd name="T2" fmla="*/ 0 w 52"/>
                  <a:gd name="T3" fmla="*/ 3 h 48"/>
                  <a:gd name="T4" fmla="*/ 0 w 52"/>
                  <a:gd name="T5" fmla="*/ 0 h 48"/>
                  <a:gd name="T6" fmla="*/ 3 w 52"/>
                  <a:gd name="T7" fmla="*/ 0 h 48"/>
                  <a:gd name="T8" fmla="*/ 6 w 52"/>
                  <a:gd name="T9" fmla="*/ 0 h 48"/>
                  <a:gd name="T10" fmla="*/ 9 w 52"/>
                  <a:gd name="T11" fmla="*/ 0 h 48"/>
                  <a:gd name="T12" fmla="*/ 12 w 52"/>
                  <a:gd name="T13" fmla="*/ 0 h 48"/>
                  <a:gd name="T14" fmla="*/ 16 w 52"/>
                  <a:gd name="T15" fmla="*/ 0 h 48"/>
                  <a:gd name="T16" fmla="*/ 16 w 52"/>
                  <a:gd name="T17" fmla="*/ 12 h 48"/>
                  <a:gd name="T18" fmla="*/ 16 w 52"/>
                  <a:gd name="T19" fmla="*/ 12 h 48"/>
                  <a:gd name="T20" fmla="*/ 18 w 52"/>
                  <a:gd name="T21" fmla="*/ 7 h 48"/>
                  <a:gd name="T22" fmla="*/ 20 w 52"/>
                  <a:gd name="T23" fmla="*/ 5 h 48"/>
                  <a:gd name="T24" fmla="*/ 23 w 52"/>
                  <a:gd name="T25" fmla="*/ 2 h 48"/>
                  <a:gd name="T26" fmla="*/ 28 w 52"/>
                  <a:gd name="T27" fmla="*/ 0 h 48"/>
                  <a:gd name="T28" fmla="*/ 32 w 52"/>
                  <a:gd name="T29" fmla="*/ 0 h 48"/>
                  <a:gd name="T30" fmla="*/ 35 w 52"/>
                  <a:gd name="T31" fmla="*/ 0 h 48"/>
                  <a:gd name="T32" fmla="*/ 38 w 52"/>
                  <a:gd name="T33" fmla="*/ 0 h 48"/>
                  <a:gd name="T34" fmla="*/ 39 w 52"/>
                  <a:gd name="T35" fmla="*/ 0 h 48"/>
                  <a:gd name="T36" fmla="*/ 42 w 52"/>
                  <a:gd name="T37" fmla="*/ 2 h 48"/>
                  <a:gd name="T38" fmla="*/ 45 w 52"/>
                  <a:gd name="T39" fmla="*/ 5 h 48"/>
                  <a:gd name="T40" fmla="*/ 46 w 52"/>
                  <a:gd name="T41" fmla="*/ 7 h 48"/>
                  <a:gd name="T42" fmla="*/ 46 w 52"/>
                  <a:gd name="T43" fmla="*/ 12 h 48"/>
                  <a:gd name="T44" fmla="*/ 46 w 52"/>
                  <a:gd name="T45" fmla="*/ 45 h 48"/>
                  <a:gd name="T46" fmla="*/ 52 w 52"/>
                  <a:gd name="T47" fmla="*/ 45 h 48"/>
                  <a:gd name="T48" fmla="*/ 52 w 52"/>
                  <a:gd name="T49" fmla="*/ 48 h 48"/>
                  <a:gd name="T50" fmla="*/ 31 w 52"/>
                  <a:gd name="T51" fmla="*/ 48 h 48"/>
                  <a:gd name="T52" fmla="*/ 31 w 52"/>
                  <a:gd name="T53" fmla="*/ 45 h 48"/>
                  <a:gd name="T54" fmla="*/ 38 w 52"/>
                  <a:gd name="T55" fmla="*/ 45 h 48"/>
                  <a:gd name="T56" fmla="*/ 38 w 52"/>
                  <a:gd name="T57" fmla="*/ 13 h 48"/>
                  <a:gd name="T58" fmla="*/ 36 w 52"/>
                  <a:gd name="T59" fmla="*/ 9 h 48"/>
                  <a:gd name="T60" fmla="*/ 36 w 52"/>
                  <a:gd name="T61" fmla="*/ 6 h 48"/>
                  <a:gd name="T62" fmla="*/ 35 w 52"/>
                  <a:gd name="T63" fmla="*/ 5 h 48"/>
                  <a:gd name="T64" fmla="*/ 32 w 52"/>
                  <a:gd name="T65" fmla="*/ 3 h 48"/>
                  <a:gd name="T66" fmla="*/ 31 w 52"/>
                  <a:gd name="T67" fmla="*/ 3 h 48"/>
                  <a:gd name="T68" fmla="*/ 26 w 52"/>
                  <a:gd name="T69" fmla="*/ 5 h 48"/>
                  <a:gd name="T70" fmla="*/ 22 w 52"/>
                  <a:gd name="T71" fmla="*/ 6 h 48"/>
                  <a:gd name="T72" fmla="*/ 20 w 52"/>
                  <a:gd name="T73" fmla="*/ 10 h 48"/>
                  <a:gd name="T74" fmla="*/ 18 w 52"/>
                  <a:gd name="T75" fmla="*/ 13 h 48"/>
                  <a:gd name="T76" fmla="*/ 16 w 52"/>
                  <a:gd name="T77" fmla="*/ 19 h 48"/>
                  <a:gd name="T78" fmla="*/ 16 w 52"/>
                  <a:gd name="T79" fmla="*/ 23 h 48"/>
                  <a:gd name="T80" fmla="*/ 16 w 52"/>
                  <a:gd name="T81" fmla="*/ 45 h 48"/>
                  <a:gd name="T82" fmla="*/ 22 w 52"/>
                  <a:gd name="T83" fmla="*/ 45 h 48"/>
                  <a:gd name="T84" fmla="*/ 22 w 52"/>
                  <a:gd name="T85" fmla="*/ 48 h 48"/>
                  <a:gd name="T86" fmla="*/ 0 w 52"/>
                  <a:gd name="T87" fmla="*/ 48 h 48"/>
                  <a:gd name="T88" fmla="*/ 0 w 52"/>
                  <a:gd name="T89" fmla="*/ 45 h 48"/>
                  <a:gd name="T90" fmla="*/ 6 w 52"/>
                  <a:gd name="T91" fmla="*/ 45 h 48"/>
                  <a:gd name="T92" fmla="*/ 6 w 52"/>
                  <a:gd name="T93" fmla="*/ 3 h 48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52" h="48">
                    <a:moveTo>
                      <a:pt x="6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16" y="12"/>
                    </a:lnTo>
                    <a:lnTo>
                      <a:pt x="18" y="7"/>
                    </a:lnTo>
                    <a:lnTo>
                      <a:pt x="20" y="5"/>
                    </a:lnTo>
                    <a:lnTo>
                      <a:pt x="23" y="2"/>
                    </a:lnTo>
                    <a:lnTo>
                      <a:pt x="28" y="0"/>
                    </a:lnTo>
                    <a:lnTo>
                      <a:pt x="32" y="0"/>
                    </a:lnTo>
                    <a:lnTo>
                      <a:pt x="35" y="0"/>
                    </a:lnTo>
                    <a:lnTo>
                      <a:pt x="38" y="0"/>
                    </a:lnTo>
                    <a:lnTo>
                      <a:pt x="39" y="0"/>
                    </a:lnTo>
                    <a:lnTo>
                      <a:pt x="42" y="2"/>
                    </a:lnTo>
                    <a:lnTo>
                      <a:pt x="45" y="5"/>
                    </a:lnTo>
                    <a:lnTo>
                      <a:pt x="46" y="7"/>
                    </a:lnTo>
                    <a:lnTo>
                      <a:pt x="46" y="12"/>
                    </a:lnTo>
                    <a:lnTo>
                      <a:pt x="46" y="45"/>
                    </a:lnTo>
                    <a:lnTo>
                      <a:pt x="52" y="45"/>
                    </a:lnTo>
                    <a:lnTo>
                      <a:pt x="52" y="48"/>
                    </a:lnTo>
                    <a:lnTo>
                      <a:pt x="31" y="48"/>
                    </a:lnTo>
                    <a:lnTo>
                      <a:pt x="31" y="45"/>
                    </a:lnTo>
                    <a:lnTo>
                      <a:pt x="38" y="45"/>
                    </a:lnTo>
                    <a:lnTo>
                      <a:pt x="38" y="13"/>
                    </a:lnTo>
                    <a:lnTo>
                      <a:pt x="36" y="9"/>
                    </a:lnTo>
                    <a:lnTo>
                      <a:pt x="36" y="6"/>
                    </a:lnTo>
                    <a:lnTo>
                      <a:pt x="35" y="5"/>
                    </a:lnTo>
                    <a:lnTo>
                      <a:pt x="32" y="3"/>
                    </a:lnTo>
                    <a:lnTo>
                      <a:pt x="31" y="3"/>
                    </a:lnTo>
                    <a:lnTo>
                      <a:pt x="26" y="5"/>
                    </a:lnTo>
                    <a:lnTo>
                      <a:pt x="22" y="6"/>
                    </a:lnTo>
                    <a:lnTo>
                      <a:pt x="20" y="10"/>
                    </a:lnTo>
                    <a:lnTo>
                      <a:pt x="18" y="13"/>
                    </a:lnTo>
                    <a:lnTo>
                      <a:pt x="16" y="19"/>
                    </a:lnTo>
                    <a:lnTo>
                      <a:pt x="16" y="23"/>
                    </a:lnTo>
                    <a:lnTo>
                      <a:pt x="16" y="45"/>
                    </a:lnTo>
                    <a:lnTo>
                      <a:pt x="22" y="45"/>
                    </a:lnTo>
                    <a:lnTo>
                      <a:pt x="22" y="48"/>
                    </a:lnTo>
                    <a:lnTo>
                      <a:pt x="0" y="48"/>
                    </a:lnTo>
                    <a:lnTo>
                      <a:pt x="0" y="45"/>
                    </a:lnTo>
                    <a:lnTo>
                      <a:pt x="6" y="45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70"/>
              </a:solidFill>
              <a:ln w="0">
                <a:solidFill>
                  <a:srgbClr val="00007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35" name="Freeform 1398"/>
              <p:cNvSpPr>
                <a:spLocks noEditPoints="1"/>
              </p:cNvSpPr>
              <p:nvPr/>
            </p:nvSpPr>
            <p:spPr bwMode="auto">
              <a:xfrm>
                <a:off x="4333" y="3363"/>
                <a:ext cx="23" cy="78"/>
              </a:xfrm>
              <a:custGeom>
                <a:avLst/>
                <a:gdLst>
                  <a:gd name="T0" fmla="*/ 0 w 23"/>
                  <a:gd name="T1" fmla="*/ 78 h 78"/>
                  <a:gd name="T2" fmla="*/ 0 w 23"/>
                  <a:gd name="T3" fmla="*/ 75 h 78"/>
                  <a:gd name="T4" fmla="*/ 7 w 23"/>
                  <a:gd name="T5" fmla="*/ 75 h 78"/>
                  <a:gd name="T6" fmla="*/ 7 w 23"/>
                  <a:gd name="T7" fmla="*/ 33 h 78"/>
                  <a:gd name="T8" fmla="*/ 0 w 23"/>
                  <a:gd name="T9" fmla="*/ 33 h 78"/>
                  <a:gd name="T10" fmla="*/ 0 w 23"/>
                  <a:gd name="T11" fmla="*/ 30 h 78"/>
                  <a:gd name="T12" fmla="*/ 3 w 23"/>
                  <a:gd name="T13" fmla="*/ 30 h 78"/>
                  <a:gd name="T14" fmla="*/ 10 w 23"/>
                  <a:gd name="T15" fmla="*/ 30 h 78"/>
                  <a:gd name="T16" fmla="*/ 15 w 23"/>
                  <a:gd name="T17" fmla="*/ 30 h 78"/>
                  <a:gd name="T18" fmla="*/ 15 w 23"/>
                  <a:gd name="T19" fmla="*/ 75 h 78"/>
                  <a:gd name="T20" fmla="*/ 23 w 23"/>
                  <a:gd name="T21" fmla="*/ 75 h 78"/>
                  <a:gd name="T22" fmla="*/ 23 w 23"/>
                  <a:gd name="T23" fmla="*/ 78 h 78"/>
                  <a:gd name="T24" fmla="*/ 0 w 23"/>
                  <a:gd name="T25" fmla="*/ 78 h 78"/>
                  <a:gd name="T26" fmla="*/ 11 w 23"/>
                  <a:gd name="T27" fmla="*/ 0 h 78"/>
                  <a:gd name="T28" fmla="*/ 14 w 23"/>
                  <a:gd name="T29" fmla="*/ 0 h 78"/>
                  <a:gd name="T30" fmla="*/ 17 w 23"/>
                  <a:gd name="T31" fmla="*/ 3 h 78"/>
                  <a:gd name="T32" fmla="*/ 17 w 23"/>
                  <a:gd name="T33" fmla="*/ 6 h 78"/>
                  <a:gd name="T34" fmla="*/ 17 w 23"/>
                  <a:gd name="T35" fmla="*/ 9 h 78"/>
                  <a:gd name="T36" fmla="*/ 14 w 23"/>
                  <a:gd name="T37" fmla="*/ 12 h 78"/>
                  <a:gd name="T38" fmla="*/ 11 w 23"/>
                  <a:gd name="T39" fmla="*/ 12 h 78"/>
                  <a:gd name="T40" fmla="*/ 8 w 23"/>
                  <a:gd name="T41" fmla="*/ 10 h 78"/>
                  <a:gd name="T42" fmla="*/ 7 w 23"/>
                  <a:gd name="T43" fmla="*/ 9 h 78"/>
                  <a:gd name="T44" fmla="*/ 5 w 23"/>
                  <a:gd name="T45" fmla="*/ 6 h 78"/>
                  <a:gd name="T46" fmla="*/ 7 w 23"/>
                  <a:gd name="T47" fmla="*/ 3 h 78"/>
                  <a:gd name="T48" fmla="*/ 8 w 23"/>
                  <a:gd name="T49" fmla="*/ 0 h 78"/>
                  <a:gd name="T50" fmla="*/ 11 w 23"/>
                  <a:gd name="T51" fmla="*/ 0 h 7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3" h="78">
                    <a:moveTo>
                      <a:pt x="0" y="78"/>
                    </a:moveTo>
                    <a:lnTo>
                      <a:pt x="0" y="75"/>
                    </a:lnTo>
                    <a:lnTo>
                      <a:pt x="7" y="75"/>
                    </a:lnTo>
                    <a:lnTo>
                      <a:pt x="7" y="33"/>
                    </a:lnTo>
                    <a:lnTo>
                      <a:pt x="0" y="33"/>
                    </a:lnTo>
                    <a:lnTo>
                      <a:pt x="0" y="30"/>
                    </a:lnTo>
                    <a:lnTo>
                      <a:pt x="3" y="30"/>
                    </a:lnTo>
                    <a:lnTo>
                      <a:pt x="10" y="30"/>
                    </a:lnTo>
                    <a:lnTo>
                      <a:pt x="15" y="30"/>
                    </a:lnTo>
                    <a:lnTo>
                      <a:pt x="15" y="75"/>
                    </a:lnTo>
                    <a:lnTo>
                      <a:pt x="23" y="75"/>
                    </a:lnTo>
                    <a:lnTo>
                      <a:pt x="23" y="78"/>
                    </a:lnTo>
                    <a:lnTo>
                      <a:pt x="0" y="78"/>
                    </a:lnTo>
                    <a:close/>
                    <a:moveTo>
                      <a:pt x="11" y="0"/>
                    </a:moveTo>
                    <a:lnTo>
                      <a:pt x="14" y="0"/>
                    </a:lnTo>
                    <a:lnTo>
                      <a:pt x="17" y="3"/>
                    </a:lnTo>
                    <a:lnTo>
                      <a:pt x="17" y="6"/>
                    </a:lnTo>
                    <a:lnTo>
                      <a:pt x="17" y="9"/>
                    </a:lnTo>
                    <a:lnTo>
                      <a:pt x="14" y="12"/>
                    </a:lnTo>
                    <a:lnTo>
                      <a:pt x="11" y="12"/>
                    </a:lnTo>
                    <a:lnTo>
                      <a:pt x="8" y="10"/>
                    </a:lnTo>
                    <a:lnTo>
                      <a:pt x="7" y="9"/>
                    </a:lnTo>
                    <a:lnTo>
                      <a:pt x="5" y="6"/>
                    </a:lnTo>
                    <a:lnTo>
                      <a:pt x="7" y="3"/>
                    </a:lnTo>
                    <a:lnTo>
                      <a:pt x="8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70"/>
              </a:solidFill>
              <a:ln w="0">
                <a:solidFill>
                  <a:srgbClr val="00007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36" name="Freeform 1399"/>
              <p:cNvSpPr>
                <a:spLocks/>
              </p:cNvSpPr>
              <p:nvPr/>
            </p:nvSpPr>
            <p:spPr bwMode="auto">
              <a:xfrm>
                <a:off x="4361" y="3393"/>
                <a:ext cx="48" cy="49"/>
              </a:xfrm>
              <a:custGeom>
                <a:avLst/>
                <a:gdLst>
                  <a:gd name="T0" fmla="*/ 6 w 48"/>
                  <a:gd name="T1" fmla="*/ 3 h 49"/>
                  <a:gd name="T2" fmla="*/ 22 w 48"/>
                  <a:gd name="T3" fmla="*/ 49 h 49"/>
                  <a:gd name="T4" fmla="*/ 25 w 48"/>
                  <a:gd name="T5" fmla="*/ 49 h 49"/>
                  <a:gd name="T6" fmla="*/ 42 w 48"/>
                  <a:gd name="T7" fmla="*/ 3 h 49"/>
                  <a:gd name="T8" fmla="*/ 48 w 48"/>
                  <a:gd name="T9" fmla="*/ 3 h 49"/>
                  <a:gd name="T10" fmla="*/ 48 w 48"/>
                  <a:gd name="T11" fmla="*/ 0 h 49"/>
                  <a:gd name="T12" fmla="*/ 32 w 48"/>
                  <a:gd name="T13" fmla="*/ 0 h 49"/>
                  <a:gd name="T14" fmla="*/ 32 w 48"/>
                  <a:gd name="T15" fmla="*/ 3 h 49"/>
                  <a:gd name="T16" fmla="*/ 39 w 48"/>
                  <a:gd name="T17" fmla="*/ 3 h 49"/>
                  <a:gd name="T18" fmla="*/ 26 w 48"/>
                  <a:gd name="T19" fmla="*/ 38 h 49"/>
                  <a:gd name="T20" fmla="*/ 26 w 48"/>
                  <a:gd name="T21" fmla="*/ 38 h 49"/>
                  <a:gd name="T22" fmla="*/ 15 w 48"/>
                  <a:gd name="T23" fmla="*/ 3 h 49"/>
                  <a:gd name="T24" fmla="*/ 22 w 48"/>
                  <a:gd name="T25" fmla="*/ 3 h 49"/>
                  <a:gd name="T26" fmla="*/ 22 w 48"/>
                  <a:gd name="T27" fmla="*/ 0 h 49"/>
                  <a:gd name="T28" fmla="*/ 0 w 48"/>
                  <a:gd name="T29" fmla="*/ 0 h 49"/>
                  <a:gd name="T30" fmla="*/ 0 w 48"/>
                  <a:gd name="T31" fmla="*/ 3 h 49"/>
                  <a:gd name="T32" fmla="*/ 6 w 48"/>
                  <a:gd name="T33" fmla="*/ 3 h 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8" h="49">
                    <a:moveTo>
                      <a:pt x="6" y="3"/>
                    </a:moveTo>
                    <a:lnTo>
                      <a:pt x="22" y="49"/>
                    </a:lnTo>
                    <a:lnTo>
                      <a:pt x="25" y="49"/>
                    </a:lnTo>
                    <a:lnTo>
                      <a:pt x="42" y="3"/>
                    </a:lnTo>
                    <a:lnTo>
                      <a:pt x="48" y="3"/>
                    </a:lnTo>
                    <a:lnTo>
                      <a:pt x="48" y="0"/>
                    </a:lnTo>
                    <a:lnTo>
                      <a:pt x="32" y="0"/>
                    </a:lnTo>
                    <a:lnTo>
                      <a:pt x="32" y="3"/>
                    </a:lnTo>
                    <a:lnTo>
                      <a:pt x="39" y="3"/>
                    </a:lnTo>
                    <a:lnTo>
                      <a:pt x="26" y="38"/>
                    </a:lnTo>
                    <a:lnTo>
                      <a:pt x="15" y="3"/>
                    </a:lnTo>
                    <a:lnTo>
                      <a:pt x="22" y="3"/>
                    </a:lnTo>
                    <a:lnTo>
                      <a:pt x="22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70"/>
              </a:solidFill>
              <a:ln w="0">
                <a:solidFill>
                  <a:srgbClr val="00007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37" name="Freeform 1400"/>
              <p:cNvSpPr>
                <a:spLocks noEditPoints="1"/>
              </p:cNvSpPr>
              <p:nvPr/>
            </p:nvSpPr>
            <p:spPr bwMode="auto">
              <a:xfrm>
                <a:off x="4413" y="3393"/>
                <a:ext cx="44" cy="49"/>
              </a:xfrm>
              <a:custGeom>
                <a:avLst/>
                <a:gdLst>
                  <a:gd name="T0" fmla="*/ 41 w 44"/>
                  <a:gd name="T1" fmla="*/ 33 h 49"/>
                  <a:gd name="T2" fmla="*/ 40 w 44"/>
                  <a:gd name="T3" fmla="*/ 38 h 49"/>
                  <a:gd name="T4" fmla="*/ 37 w 44"/>
                  <a:gd name="T5" fmla="*/ 40 h 49"/>
                  <a:gd name="T6" fmla="*/ 33 w 44"/>
                  <a:gd name="T7" fmla="*/ 43 h 49"/>
                  <a:gd name="T8" fmla="*/ 29 w 44"/>
                  <a:gd name="T9" fmla="*/ 46 h 49"/>
                  <a:gd name="T10" fmla="*/ 24 w 44"/>
                  <a:gd name="T11" fmla="*/ 46 h 49"/>
                  <a:gd name="T12" fmla="*/ 20 w 44"/>
                  <a:gd name="T13" fmla="*/ 46 h 49"/>
                  <a:gd name="T14" fmla="*/ 17 w 44"/>
                  <a:gd name="T15" fmla="*/ 45 h 49"/>
                  <a:gd name="T16" fmla="*/ 14 w 44"/>
                  <a:gd name="T17" fmla="*/ 42 h 49"/>
                  <a:gd name="T18" fmla="*/ 13 w 44"/>
                  <a:gd name="T19" fmla="*/ 39 h 49"/>
                  <a:gd name="T20" fmla="*/ 11 w 44"/>
                  <a:gd name="T21" fmla="*/ 35 h 49"/>
                  <a:gd name="T22" fmla="*/ 11 w 44"/>
                  <a:gd name="T23" fmla="*/ 30 h 49"/>
                  <a:gd name="T24" fmla="*/ 11 w 44"/>
                  <a:gd name="T25" fmla="*/ 25 h 49"/>
                  <a:gd name="T26" fmla="*/ 11 w 44"/>
                  <a:gd name="T27" fmla="*/ 20 h 49"/>
                  <a:gd name="T28" fmla="*/ 44 w 44"/>
                  <a:gd name="T29" fmla="*/ 20 h 49"/>
                  <a:gd name="T30" fmla="*/ 43 w 44"/>
                  <a:gd name="T31" fmla="*/ 15 h 49"/>
                  <a:gd name="T32" fmla="*/ 41 w 44"/>
                  <a:gd name="T33" fmla="*/ 9 h 49"/>
                  <a:gd name="T34" fmla="*/ 37 w 44"/>
                  <a:gd name="T35" fmla="*/ 6 h 49"/>
                  <a:gd name="T36" fmla="*/ 33 w 44"/>
                  <a:gd name="T37" fmla="*/ 2 h 49"/>
                  <a:gd name="T38" fmla="*/ 29 w 44"/>
                  <a:gd name="T39" fmla="*/ 0 h 49"/>
                  <a:gd name="T40" fmla="*/ 23 w 44"/>
                  <a:gd name="T41" fmla="*/ 0 h 49"/>
                  <a:gd name="T42" fmla="*/ 13 w 44"/>
                  <a:gd name="T43" fmla="*/ 2 h 49"/>
                  <a:gd name="T44" fmla="*/ 6 w 44"/>
                  <a:gd name="T45" fmla="*/ 7 h 49"/>
                  <a:gd name="T46" fmla="*/ 1 w 44"/>
                  <a:gd name="T47" fmla="*/ 16 h 49"/>
                  <a:gd name="T48" fmla="*/ 0 w 44"/>
                  <a:gd name="T49" fmla="*/ 26 h 49"/>
                  <a:gd name="T50" fmla="*/ 3 w 44"/>
                  <a:gd name="T51" fmla="*/ 38 h 49"/>
                  <a:gd name="T52" fmla="*/ 11 w 44"/>
                  <a:gd name="T53" fmla="*/ 46 h 49"/>
                  <a:gd name="T54" fmla="*/ 23 w 44"/>
                  <a:gd name="T55" fmla="*/ 49 h 49"/>
                  <a:gd name="T56" fmla="*/ 29 w 44"/>
                  <a:gd name="T57" fmla="*/ 48 h 49"/>
                  <a:gd name="T58" fmla="*/ 34 w 44"/>
                  <a:gd name="T59" fmla="*/ 46 h 49"/>
                  <a:gd name="T60" fmla="*/ 39 w 44"/>
                  <a:gd name="T61" fmla="*/ 43 h 49"/>
                  <a:gd name="T62" fmla="*/ 41 w 44"/>
                  <a:gd name="T63" fmla="*/ 39 h 49"/>
                  <a:gd name="T64" fmla="*/ 44 w 44"/>
                  <a:gd name="T65" fmla="*/ 33 h 49"/>
                  <a:gd name="T66" fmla="*/ 41 w 44"/>
                  <a:gd name="T67" fmla="*/ 33 h 49"/>
                  <a:gd name="T68" fmla="*/ 11 w 44"/>
                  <a:gd name="T69" fmla="*/ 18 h 49"/>
                  <a:gd name="T70" fmla="*/ 11 w 44"/>
                  <a:gd name="T71" fmla="*/ 13 h 49"/>
                  <a:gd name="T72" fmla="*/ 11 w 44"/>
                  <a:gd name="T73" fmla="*/ 9 h 49"/>
                  <a:gd name="T74" fmla="*/ 13 w 44"/>
                  <a:gd name="T75" fmla="*/ 9 h 49"/>
                  <a:gd name="T76" fmla="*/ 14 w 44"/>
                  <a:gd name="T77" fmla="*/ 6 h 49"/>
                  <a:gd name="T78" fmla="*/ 16 w 44"/>
                  <a:gd name="T79" fmla="*/ 5 h 49"/>
                  <a:gd name="T80" fmla="*/ 19 w 44"/>
                  <a:gd name="T81" fmla="*/ 3 h 49"/>
                  <a:gd name="T82" fmla="*/ 23 w 44"/>
                  <a:gd name="T83" fmla="*/ 2 h 49"/>
                  <a:gd name="T84" fmla="*/ 26 w 44"/>
                  <a:gd name="T85" fmla="*/ 2 h 49"/>
                  <a:gd name="T86" fmla="*/ 29 w 44"/>
                  <a:gd name="T87" fmla="*/ 3 h 49"/>
                  <a:gd name="T88" fmla="*/ 31 w 44"/>
                  <a:gd name="T89" fmla="*/ 6 h 49"/>
                  <a:gd name="T90" fmla="*/ 33 w 44"/>
                  <a:gd name="T91" fmla="*/ 9 h 49"/>
                  <a:gd name="T92" fmla="*/ 33 w 44"/>
                  <a:gd name="T93" fmla="*/ 13 h 49"/>
                  <a:gd name="T94" fmla="*/ 33 w 44"/>
                  <a:gd name="T95" fmla="*/ 18 h 49"/>
                  <a:gd name="T96" fmla="*/ 11 w 44"/>
                  <a:gd name="T97" fmla="*/ 18 h 49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44" h="49">
                    <a:moveTo>
                      <a:pt x="41" y="33"/>
                    </a:moveTo>
                    <a:lnTo>
                      <a:pt x="40" y="38"/>
                    </a:lnTo>
                    <a:lnTo>
                      <a:pt x="37" y="40"/>
                    </a:lnTo>
                    <a:lnTo>
                      <a:pt x="33" y="43"/>
                    </a:lnTo>
                    <a:lnTo>
                      <a:pt x="29" y="46"/>
                    </a:lnTo>
                    <a:lnTo>
                      <a:pt x="24" y="46"/>
                    </a:lnTo>
                    <a:lnTo>
                      <a:pt x="20" y="46"/>
                    </a:lnTo>
                    <a:lnTo>
                      <a:pt x="17" y="45"/>
                    </a:lnTo>
                    <a:lnTo>
                      <a:pt x="14" y="42"/>
                    </a:lnTo>
                    <a:lnTo>
                      <a:pt x="13" y="39"/>
                    </a:lnTo>
                    <a:lnTo>
                      <a:pt x="11" y="35"/>
                    </a:lnTo>
                    <a:lnTo>
                      <a:pt x="11" y="30"/>
                    </a:lnTo>
                    <a:lnTo>
                      <a:pt x="11" y="25"/>
                    </a:lnTo>
                    <a:lnTo>
                      <a:pt x="11" y="20"/>
                    </a:lnTo>
                    <a:lnTo>
                      <a:pt x="44" y="20"/>
                    </a:lnTo>
                    <a:lnTo>
                      <a:pt x="43" y="15"/>
                    </a:lnTo>
                    <a:lnTo>
                      <a:pt x="41" y="9"/>
                    </a:lnTo>
                    <a:lnTo>
                      <a:pt x="37" y="6"/>
                    </a:lnTo>
                    <a:lnTo>
                      <a:pt x="33" y="2"/>
                    </a:lnTo>
                    <a:lnTo>
                      <a:pt x="29" y="0"/>
                    </a:lnTo>
                    <a:lnTo>
                      <a:pt x="23" y="0"/>
                    </a:lnTo>
                    <a:lnTo>
                      <a:pt x="13" y="2"/>
                    </a:lnTo>
                    <a:lnTo>
                      <a:pt x="6" y="7"/>
                    </a:lnTo>
                    <a:lnTo>
                      <a:pt x="1" y="16"/>
                    </a:lnTo>
                    <a:lnTo>
                      <a:pt x="0" y="26"/>
                    </a:lnTo>
                    <a:lnTo>
                      <a:pt x="3" y="38"/>
                    </a:lnTo>
                    <a:lnTo>
                      <a:pt x="11" y="46"/>
                    </a:lnTo>
                    <a:lnTo>
                      <a:pt x="23" y="49"/>
                    </a:lnTo>
                    <a:lnTo>
                      <a:pt x="29" y="48"/>
                    </a:lnTo>
                    <a:lnTo>
                      <a:pt x="34" y="46"/>
                    </a:lnTo>
                    <a:lnTo>
                      <a:pt x="39" y="43"/>
                    </a:lnTo>
                    <a:lnTo>
                      <a:pt x="41" y="39"/>
                    </a:lnTo>
                    <a:lnTo>
                      <a:pt x="44" y="33"/>
                    </a:lnTo>
                    <a:lnTo>
                      <a:pt x="41" y="33"/>
                    </a:lnTo>
                    <a:close/>
                    <a:moveTo>
                      <a:pt x="11" y="18"/>
                    </a:moveTo>
                    <a:lnTo>
                      <a:pt x="11" y="13"/>
                    </a:lnTo>
                    <a:lnTo>
                      <a:pt x="11" y="9"/>
                    </a:lnTo>
                    <a:lnTo>
                      <a:pt x="13" y="9"/>
                    </a:lnTo>
                    <a:lnTo>
                      <a:pt x="14" y="6"/>
                    </a:lnTo>
                    <a:lnTo>
                      <a:pt x="16" y="5"/>
                    </a:lnTo>
                    <a:lnTo>
                      <a:pt x="19" y="3"/>
                    </a:lnTo>
                    <a:lnTo>
                      <a:pt x="23" y="2"/>
                    </a:lnTo>
                    <a:lnTo>
                      <a:pt x="26" y="2"/>
                    </a:lnTo>
                    <a:lnTo>
                      <a:pt x="29" y="3"/>
                    </a:lnTo>
                    <a:lnTo>
                      <a:pt x="31" y="6"/>
                    </a:lnTo>
                    <a:lnTo>
                      <a:pt x="33" y="9"/>
                    </a:lnTo>
                    <a:lnTo>
                      <a:pt x="33" y="13"/>
                    </a:lnTo>
                    <a:lnTo>
                      <a:pt x="33" y="18"/>
                    </a:lnTo>
                    <a:lnTo>
                      <a:pt x="11" y="18"/>
                    </a:lnTo>
                    <a:close/>
                  </a:path>
                </a:pathLst>
              </a:custGeom>
              <a:solidFill>
                <a:srgbClr val="000070"/>
              </a:solidFill>
              <a:ln w="0">
                <a:solidFill>
                  <a:srgbClr val="00007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38" name="Freeform 1401"/>
              <p:cNvSpPr>
                <a:spLocks/>
              </p:cNvSpPr>
              <p:nvPr/>
            </p:nvSpPr>
            <p:spPr bwMode="auto">
              <a:xfrm>
                <a:off x="4462" y="3393"/>
                <a:ext cx="37" cy="48"/>
              </a:xfrm>
              <a:custGeom>
                <a:avLst/>
                <a:gdLst>
                  <a:gd name="T0" fmla="*/ 15 w 37"/>
                  <a:gd name="T1" fmla="*/ 10 h 48"/>
                  <a:gd name="T2" fmla="*/ 17 w 37"/>
                  <a:gd name="T3" fmla="*/ 10 h 48"/>
                  <a:gd name="T4" fmla="*/ 18 w 37"/>
                  <a:gd name="T5" fmla="*/ 7 h 48"/>
                  <a:gd name="T6" fmla="*/ 21 w 37"/>
                  <a:gd name="T7" fmla="*/ 3 h 48"/>
                  <a:gd name="T8" fmla="*/ 25 w 37"/>
                  <a:gd name="T9" fmla="*/ 0 h 48"/>
                  <a:gd name="T10" fmla="*/ 30 w 37"/>
                  <a:gd name="T11" fmla="*/ 0 h 48"/>
                  <a:gd name="T12" fmla="*/ 33 w 37"/>
                  <a:gd name="T13" fmla="*/ 0 h 48"/>
                  <a:gd name="T14" fmla="*/ 34 w 37"/>
                  <a:gd name="T15" fmla="*/ 2 h 48"/>
                  <a:gd name="T16" fmla="*/ 35 w 37"/>
                  <a:gd name="T17" fmla="*/ 3 h 48"/>
                  <a:gd name="T18" fmla="*/ 37 w 37"/>
                  <a:gd name="T19" fmla="*/ 6 h 48"/>
                  <a:gd name="T20" fmla="*/ 35 w 37"/>
                  <a:gd name="T21" fmla="*/ 7 h 48"/>
                  <a:gd name="T22" fmla="*/ 35 w 37"/>
                  <a:gd name="T23" fmla="*/ 9 h 48"/>
                  <a:gd name="T24" fmla="*/ 33 w 37"/>
                  <a:gd name="T25" fmla="*/ 10 h 48"/>
                  <a:gd name="T26" fmla="*/ 31 w 37"/>
                  <a:gd name="T27" fmla="*/ 10 h 48"/>
                  <a:gd name="T28" fmla="*/ 28 w 37"/>
                  <a:gd name="T29" fmla="*/ 10 h 48"/>
                  <a:gd name="T30" fmla="*/ 27 w 37"/>
                  <a:gd name="T31" fmla="*/ 7 h 48"/>
                  <a:gd name="T32" fmla="*/ 27 w 37"/>
                  <a:gd name="T33" fmla="*/ 6 h 48"/>
                  <a:gd name="T34" fmla="*/ 27 w 37"/>
                  <a:gd name="T35" fmla="*/ 5 h 48"/>
                  <a:gd name="T36" fmla="*/ 27 w 37"/>
                  <a:gd name="T37" fmla="*/ 3 h 48"/>
                  <a:gd name="T38" fmla="*/ 27 w 37"/>
                  <a:gd name="T39" fmla="*/ 3 h 48"/>
                  <a:gd name="T40" fmla="*/ 25 w 37"/>
                  <a:gd name="T41" fmla="*/ 3 h 48"/>
                  <a:gd name="T42" fmla="*/ 25 w 37"/>
                  <a:gd name="T43" fmla="*/ 3 h 48"/>
                  <a:gd name="T44" fmla="*/ 24 w 37"/>
                  <a:gd name="T45" fmla="*/ 5 h 48"/>
                  <a:gd name="T46" fmla="*/ 21 w 37"/>
                  <a:gd name="T47" fmla="*/ 6 h 48"/>
                  <a:gd name="T48" fmla="*/ 20 w 37"/>
                  <a:gd name="T49" fmla="*/ 10 h 48"/>
                  <a:gd name="T50" fmla="*/ 17 w 37"/>
                  <a:gd name="T51" fmla="*/ 16 h 48"/>
                  <a:gd name="T52" fmla="*/ 17 w 37"/>
                  <a:gd name="T53" fmla="*/ 22 h 48"/>
                  <a:gd name="T54" fmla="*/ 17 w 37"/>
                  <a:gd name="T55" fmla="*/ 45 h 48"/>
                  <a:gd name="T56" fmla="*/ 25 w 37"/>
                  <a:gd name="T57" fmla="*/ 45 h 48"/>
                  <a:gd name="T58" fmla="*/ 25 w 37"/>
                  <a:gd name="T59" fmla="*/ 48 h 48"/>
                  <a:gd name="T60" fmla="*/ 0 w 37"/>
                  <a:gd name="T61" fmla="*/ 48 h 48"/>
                  <a:gd name="T62" fmla="*/ 0 w 37"/>
                  <a:gd name="T63" fmla="*/ 45 h 48"/>
                  <a:gd name="T64" fmla="*/ 7 w 37"/>
                  <a:gd name="T65" fmla="*/ 45 h 48"/>
                  <a:gd name="T66" fmla="*/ 7 w 37"/>
                  <a:gd name="T67" fmla="*/ 3 h 48"/>
                  <a:gd name="T68" fmla="*/ 0 w 37"/>
                  <a:gd name="T69" fmla="*/ 3 h 48"/>
                  <a:gd name="T70" fmla="*/ 0 w 37"/>
                  <a:gd name="T71" fmla="*/ 0 h 48"/>
                  <a:gd name="T72" fmla="*/ 3 w 37"/>
                  <a:gd name="T73" fmla="*/ 0 h 48"/>
                  <a:gd name="T74" fmla="*/ 10 w 37"/>
                  <a:gd name="T75" fmla="*/ 0 h 48"/>
                  <a:gd name="T76" fmla="*/ 15 w 37"/>
                  <a:gd name="T77" fmla="*/ 0 h 48"/>
                  <a:gd name="T78" fmla="*/ 15 w 37"/>
                  <a:gd name="T79" fmla="*/ 10 h 48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37" h="48">
                    <a:moveTo>
                      <a:pt x="15" y="10"/>
                    </a:moveTo>
                    <a:lnTo>
                      <a:pt x="17" y="10"/>
                    </a:lnTo>
                    <a:lnTo>
                      <a:pt x="18" y="7"/>
                    </a:lnTo>
                    <a:lnTo>
                      <a:pt x="21" y="3"/>
                    </a:lnTo>
                    <a:lnTo>
                      <a:pt x="25" y="0"/>
                    </a:lnTo>
                    <a:lnTo>
                      <a:pt x="30" y="0"/>
                    </a:lnTo>
                    <a:lnTo>
                      <a:pt x="33" y="0"/>
                    </a:lnTo>
                    <a:lnTo>
                      <a:pt x="34" y="2"/>
                    </a:lnTo>
                    <a:lnTo>
                      <a:pt x="35" y="3"/>
                    </a:lnTo>
                    <a:lnTo>
                      <a:pt x="37" y="6"/>
                    </a:lnTo>
                    <a:lnTo>
                      <a:pt x="35" y="7"/>
                    </a:lnTo>
                    <a:lnTo>
                      <a:pt x="35" y="9"/>
                    </a:lnTo>
                    <a:lnTo>
                      <a:pt x="33" y="10"/>
                    </a:lnTo>
                    <a:lnTo>
                      <a:pt x="31" y="10"/>
                    </a:lnTo>
                    <a:lnTo>
                      <a:pt x="28" y="10"/>
                    </a:lnTo>
                    <a:lnTo>
                      <a:pt x="27" y="7"/>
                    </a:lnTo>
                    <a:lnTo>
                      <a:pt x="27" y="6"/>
                    </a:lnTo>
                    <a:lnTo>
                      <a:pt x="27" y="5"/>
                    </a:lnTo>
                    <a:lnTo>
                      <a:pt x="27" y="3"/>
                    </a:lnTo>
                    <a:lnTo>
                      <a:pt x="25" y="3"/>
                    </a:lnTo>
                    <a:lnTo>
                      <a:pt x="24" y="5"/>
                    </a:lnTo>
                    <a:lnTo>
                      <a:pt x="21" y="6"/>
                    </a:lnTo>
                    <a:lnTo>
                      <a:pt x="20" y="10"/>
                    </a:lnTo>
                    <a:lnTo>
                      <a:pt x="17" y="16"/>
                    </a:lnTo>
                    <a:lnTo>
                      <a:pt x="17" y="22"/>
                    </a:lnTo>
                    <a:lnTo>
                      <a:pt x="17" y="45"/>
                    </a:lnTo>
                    <a:lnTo>
                      <a:pt x="25" y="45"/>
                    </a:lnTo>
                    <a:lnTo>
                      <a:pt x="25" y="48"/>
                    </a:lnTo>
                    <a:lnTo>
                      <a:pt x="0" y="48"/>
                    </a:lnTo>
                    <a:lnTo>
                      <a:pt x="0" y="45"/>
                    </a:lnTo>
                    <a:lnTo>
                      <a:pt x="7" y="45"/>
                    </a:lnTo>
                    <a:lnTo>
                      <a:pt x="7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10" y="0"/>
                    </a:lnTo>
                    <a:lnTo>
                      <a:pt x="15" y="0"/>
                    </a:lnTo>
                    <a:lnTo>
                      <a:pt x="15" y="10"/>
                    </a:lnTo>
                    <a:close/>
                  </a:path>
                </a:pathLst>
              </a:custGeom>
              <a:solidFill>
                <a:srgbClr val="000070"/>
              </a:solidFill>
              <a:ln w="0">
                <a:solidFill>
                  <a:srgbClr val="00007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39" name="Freeform 1402"/>
              <p:cNvSpPr>
                <a:spLocks/>
              </p:cNvSpPr>
              <p:nvPr/>
            </p:nvSpPr>
            <p:spPr bwMode="auto">
              <a:xfrm>
                <a:off x="4500" y="3393"/>
                <a:ext cx="36" cy="49"/>
              </a:xfrm>
              <a:custGeom>
                <a:avLst/>
                <a:gdLst>
                  <a:gd name="T0" fmla="*/ 32 w 36"/>
                  <a:gd name="T1" fmla="*/ 15 h 49"/>
                  <a:gd name="T2" fmla="*/ 28 w 36"/>
                  <a:gd name="T3" fmla="*/ 9 h 49"/>
                  <a:gd name="T4" fmla="*/ 20 w 36"/>
                  <a:gd name="T5" fmla="*/ 3 h 49"/>
                  <a:gd name="T6" fmla="*/ 12 w 36"/>
                  <a:gd name="T7" fmla="*/ 3 h 49"/>
                  <a:gd name="T8" fmla="*/ 7 w 36"/>
                  <a:gd name="T9" fmla="*/ 6 h 49"/>
                  <a:gd name="T10" fmla="*/ 6 w 36"/>
                  <a:gd name="T11" fmla="*/ 9 h 49"/>
                  <a:gd name="T12" fmla="*/ 6 w 36"/>
                  <a:gd name="T13" fmla="*/ 12 h 49"/>
                  <a:gd name="T14" fmla="*/ 7 w 36"/>
                  <a:gd name="T15" fmla="*/ 15 h 49"/>
                  <a:gd name="T16" fmla="*/ 13 w 36"/>
                  <a:gd name="T17" fmla="*/ 16 h 49"/>
                  <a:gd name="T18" fmla="*/ 25 w 36"/>
                  <a:gd name="T19" fmla="*/ 19 h 49"/>
                  <a:gd name="T20" fmla="*/ 32 w 36"/>
                  <a:gd name="T21" fmla="*/ 23 h 49"/>
                  <a:gd name="T22" fmla="*/ 36 w 36"/>
                  <a:gd name="T23" fmla="*/ 29 h 49"/>
                  <a:gd name="T24" fmla="*/ 36 w 36"/>
                  <a:gd name="T25" fmla="*/ 38 h 49"/>
                  <a:gd name="T26" fmla="*/ 29 w 36"/>
                  <a:gd name="T27" fmla="*/ 46 h 49"/>
                  <a:gd name="T28" fmla="*/ 19 w 36"/>
                  <a:gd name="T29" fmla="*/ 49 h 49"/>
                  <a:gd name="T30" fmla="*/ 10 w 36"/>
                  <a:gd name="T31" fmla="*/ 46 h 49"/>
                  <a:gd name="T32" fmla="*/ 3 w 36"/>
                  <a:gd name="T33" fmla="*/ 48 h 49"/>
                  <a:gd name="T34" fmla="*/ 0 w 36"/>
                  <a:gd name="T35" fmla="*/ 32 h 49"/>
                  <a:gd name="T36" fmla="*/ 5 w 36"/>
                  <a:gd name="T37" fmla="*/ 36 h 49"/>
                  <a:gd name="T38" fmla="*/ 12 w 36"/>
                  <a:gd name="T39" fmla="*/ 43 h 49"/>
                  <a:gd name="T40" fmla="*/ 20 w 36"/>
                  <a:gd name="T41" fmla="*/ 46 h 49"/>
                  <a:gd name="T42" fmla="*/ 26 w 36"/>
                  <a:gd name="T43" fmla="*/ 45 h 49"/>
                  <a:gd name="T44" fmla="*/ 30 w 36"/>
                  <a:gd name="T45" fmla="*/ 40 h 49"/>
                  <a:gd name="T46" fmla="*/ 30 w 36"/>
                  <a:gd name="T47" fmla="*/ 33 h 49"/>
                  <a:gd name="T48" fmla="*/ 25 w 36"/>
                  <a:gd name="T49" fmla="*/ 30 h 49"/>
                  <a:gd name="T50" fmla="*/ 15 w 36"/>
                  <a:gd name="T51" fmla="*/ 28 h 49"/>
                  <a:gd name="T52" fmla="*/ 7 w 36"/>
                  <a:gd name="T53" fmla="*/ 25 h 49"/>
                  <a:gd name="T54" fmla="*/ 3 w 36"/>
                  <a:gd name="T55" fmla="*/ 22 h 49"/>
                  <a:gd name="T56" fmla="*/ 0 w 36"/>
                  <a:gd name="T57" fmla="*/ 15 h 49"/>
                  <a:gd name="T58" fmla="*/ 2 w 36"/>
                  <a:gd name="T59" fmla="*/ 9 h 49"/>
                  <a:gd name="T60" fmla="*/ 5 w 36"/>
                  <a:gd name="T61" fmla="*/ 3 h 49"/>
                  <a:gd name="T62" fmla="*/ 12 w 36"/>
                  <a:gd name="T63" fmla="*/ 0 h 49"/>
                  <a:gd name="T64" fmla="*/ 22 w 36"/>
                  <a:gd name="T65" fmla="*/ 0 h 49"/>
                  <a:gd name="T66" fmla="*/ 29 w 36"/>
                  <a:gd name="T67" fmla="*/ 0 h 49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36" h="49">
                    <a:moveTo>
                      <a:pt x="32" y="0"/>
                    </a:moveTo>
                    <a:lnTo>
                      <a:pt x="32" y="15"/>
                    </a:lnTo>
                    <a:lnTo>
                      <a:pt x="29" y="15"/>
                    </a:lnTo>
                    <a:lnTo>
                      <a:pt x="28" y="9"/>
                    </a:lnTo>
                    <a:lnTo>
                      <a:pt x="25" y="6"/>
                    </a:lnTo>
                    <a:lnTo>
                      <a:pt x="20" y="3"/>
                    </a:lnTo>
                    <a:lnTo>
                      <a:pt x="16" y="2"/>
                    </a:lnTo>
                    <a:lnTo>
                      <a:pt x="12" y="3"/>
                    </a:lnTo>
                    <a:lnTo>
                      <a:pt x="9" y="3"/>
                    </a:lnTo>
                    <a:lnTo>
                      <a:pt x="7" y="6"/>
                    </a:lnTo>
                    <a:lnTo>
                      <a:pt x="6" y="7"/>
                    </a:lnTo>
                    <a:lnTo>
                      <a:pt x="6" y="9"/>
                    </a:lnTo>
                    <a:lnTo>
                      <a:pt x="5" y="10"/>
                    </a:lnTo>
                    <a:lnTo>
                      <a:pt x="6" y="12"/>
                    </a:lnTo>
                    <a:lnTo>
                      <a:pt x="6" y="13"/>
                    </a:lnTo>
                    <a:lnTo>
                      <a:pt x="7" y="15"/>
                    </a:lnTo>
                    <a:lnTo>
                      <a:pt x="9" y="16"/>
                    </a:lnTo>
                    <a:lnTo>
                      <a:pt x="13" y="16"/>
                    </a:lnTo>
                    <a:lnTo>
                      <a:pt x="18" y="18"/>
                    </a:lnTo>
                    <a:lnTo>
                      <a:pt x="25" y="19"/>
                    </a:lnTo>
                    <a:lnTo>
                      <a:pt x="29" y="20"/>
                    </a:lnTo>
                    <a:lnTo>
                      <a:pt x="32" y="23"/>
                    </a:lnTo>
                    <a:lnTo>
                      <a:pt x="35" y="25"/>
                    </a:lnTo>
                    <a:lnTo>
                      <a:pt x="36" y="29"/>
                    </a:lnTo>
                    <a:lnTo>
                      <a:pt x="36" y="33"/>
                    </a:lnTo>
                    <a:lnTo>
                      <a:pt x="36" y="38"/>
                    </a:lnTo>
                    <a:lnTo>
                      <a:pt x="33" y="43"/>
                    </a:lnTo>
                    <a:lnTo>
                      <a:pt x="29" y="46"/>
                    </a:lnTo>
                    <a:lnTo>
                      <a:pt x="25" y="48"/>
                    </a:lnTo>
                    <a:lnTo>
                      <a:pt x="19" y="49"/>
                    </a:lnTo>
                    <a:lnTo>
                      <a:pt x="15" y="48"/>
                    </a:lnTo>
                    <a:lnTo>
                      <a:pt x="10" y="46"/>
                    </a:lnTo>
                    <a:lnTo>
                      <a:pt x="6" y="43"/>
                    </a:lnTo>
                    <a:lnTo>
                      <a:pt x="3" y="48"/>
                    </a:lnTo>
                    <a:lnTo>
                      <a:pt x="0" y="48"/>
                    </a:lnTo>
                    <a:lnTo>
                      <a:pt x="0" y="32"/>
                    </a:lnTo>
                    <a:lnTo>
                      <a:pt x="3" y="32"/>
                    </a:lnTo>
                    <a:lnTo>
                      <a:pt x="5" y="36"/>
                    </a:lnTo>
                    <a:lnTo>
                      <a:pt x="7" y="40"/>
                    </a:lnTo>
                    <a:lnTo>
                      <a:pt x="12" y="43"/>
                    </a:lnTo>
                    <a:lnTo>
                      <a:pt x="15" y="46"/>
                    </a:lnTo>
                    <a:lnTo>
                      <a:pt x="20" y="46"/>
                    </a:lnTo>
                    <a:lnTo>
                      <a:pt x="23" y="46"/>
                    </a:lnTo>
                    <a:lnTo>
                      <a:pt x="26" y="45"/>
                    </a:lnTo>
                    <a:lnTo>
                      <a:pt x="29" y="42"/>
                    </a:lnTo>
                    <a:lnTo>
                      <a:pt x="30" y="40"/>
                    </a:lnTo>
                    <a:lnTo>
                      <a:pt x="32" y="36"/>
                    </a:lnTo>
                    <a:lnTo>
                      <a:pt x="30" y="33"/>
                    </a:lnTo>
                    <a:lnTo>
                      <a:pt x="29" y="32"/>
                    </a:lnTo>
                    <a:lnTo>
                      <a:pt x="25" y="30"/>
                    </a:lnTo>
                    <a:lnTo>
                      <a:pt x="20" y="29"/>
                    </a:lnTo>
                    <a:lnTo>
                      <a:pt x="15" y="28"/>
                    </a:lnTo>
                    <a:lnTo>
                      <a:pt x="12" y="26"/>
                    </a:lnTo>
                    <a:lnTo>
                      <a:pt x="7" y="25"/>
                    </a:lnTo>
                    <a:lnTo>
                      <a:pt x="5" y="23"/>
                    </a:lnTo>
                    <a:lnTo>
                      <a:pt x="3" y="22"/>
                    </a:lnTo>
                    <a:lnTo>
                      <a:pt x="2" y="19"/>
                    </a:lnTo>
                    <a:lnTo>
                      <a:pt x="0" y="15"/>
                    </a:lnTo>
                    <a:lnTo>
                      <a:pt x="2" y="12"/>
                    </a:lnTo>
                    <a:lnTo>
                      <a:pt x="2" y="9"/>
                    </a:lnTo>
                    <a:lnTo>
                      <a:pt x="3" y="6"/>
                    </a:lnTo>
                    <a:lnTo>
                      <a:pt x="5" y="3"/>
                    </a:lnTo>
                    <a:lnTo>
                      <a:pt x="7" y="2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22" y="0"/>
                    </a:lnTo>
                    <a:lnTo>
                      <a:pt x="28" y="5"/>
                    </a:lnTo>
                    <a:lnTo>
                      <a:pt x="29" y="0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70"/>
              </a:solidFill>
              <a:ln w="0">
                <a:solidFill>
                  <a:srgbClr val="00007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40" name="Freeform 1403"/>
              <p:cNvSpPr>
                <a:spLocks noEditPoints="1"/>
              </p:cNvSpPr>
              <p:nvPr/>
            </p:nvSpPr>
            <p:spPr bwMode="auto">
              <a:xfrm>
                <a:off x="4543" y="3363"/>
                <a:ext cx="25" cy="78"/>
              </a:xfrm>
              <a:custGeom>
                <a:avLst/>
                <a:gdLst>
                  <a:gd name="T0" fmla="*/ 0 w 25"/>
                  <a:gd name="T1" fmla="*/ 78 h 78"/>
                  <a:gd name="T2" fmla="*/ 0 w 25"/>
                  <a:gd name="T3" fmla="*/ 75 h 78"/>
                  <a:gd name="T4" fmla="*/ 7 w 25"/>
                  <a:gd name="T5" fmla="*/ 75 h 78"/>
                  <a:gd name="T6" fmla="*/ 7 w 25"/>
                  <a:gd name="T7" fmla="*/ 33 h 78"/>
                  <a:gd name="T8" fmla="*/ 0 w 25"/>
                  <a:gd name="T9" fmla="*/ 33 h 78"/>
                  <a:gd name="T10" fmla="*/ 0 w 25"/>
                  <a:gd name="T11" fmla="*/ 30 h 78"/>
                  <a:gd name="T12" fmla="*/ 5 w 25"/>
                  <a:gd name="T13" fmla="*/ 30 h 78"/>
                  <a:gd name="T14" fmla="*/ 10 w 25"/>
                  <a:gd name="T15" fmla="*/ 30 h 78"/>
                  <a:gd name="T16" fmla="*/ 17 w 25"/>
                  <a:gd name="T17" fmla="*/ 30 h 78"/>
                  <a:gd name="T18" fmla="*/ 17 w 25"/>
                  <a:gd name="T19" fmla="*/ 75 h 78"/>
                  <a:gd name="T20" fmla="*/ 25 w 25"/>
                  <a:gd name="T21" fmla="*/ 75 h 78"/>
                  <a:gd name="T22" fmla="*/ 25 w 25"/>
                  <a:gd name="T23" fmla="*/ 78 h 78"/>
                  <a:gd name="T24" fmla="*/ 0 w 25"/>
                  <a:gd name="T25" fmla="*/ 78 h 78"/>
                  <a:gd name="T26" fmla="*/ 12 w 25"/>
                  <a:gd name="T27" fmla="*/ 0 h 78"/>
                  <a:gd name="T28" fmla="*/ 15 w 25"/>
                  <a:gd name="T29" fmla="*/ 0 h 78"/>
                  <a:gd name="T30" fmla="*/ 17 w 25"/>
                  <a:gd name="T31" fmla="*/ 3 h 78"/>
                  <a:gd name="T32" fmla="*/ 19 w 25"/>
                  <a:gd name="T33" fmla="*/ 6 h 78"/>
                  <a:gd name="T34" fmla="*/ 17 w 25"/>
                  <a:gd name="T35" fmla="*/ 9 h 78"/>
                  <a:gd name="T36" fmla="*/ 16 w 25"/>
                  <a:gd name="T37" fmla="*/ 12 h 78"/>
                  <a:gd name="T38" fmla="*/ 12 w 25"/>
                  <a:gd name="T39" fmla="*/ 12 h 78"/>
                  <a:gd name="T40" fmla="*/ 9 w 25"/>
                  <a:gd name="T41" fmla="*/ 10 h 78"/>
                  <a:gd name="T42" fmla="*/ 7 w 25"/>
                  <a:gd name="T43" fmla="*/ 9 h 78"/>
                  <a:gd name="T44" fmla="*/ 7 w 25"/>
                  <a:gd name="T45" fmla="*/ 6 h 78"/>
                  <a:gd name="T46" fmla="*/ 7 w 25"/>
                  <a:gd name="T47" fmla="*/ 3 h 78"/>
                  <a:gd name="T48" fmla="*/ 10 w 25"/>
                  <a:gd name="T49" fmla="*/ 0 h 78"/>
                  <a:gd name="T50" fmla="*/ 12 w 25"/>
                  <a:gd name="T51" fmla="*/ 0 h 7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5" h="78">
                    <a:moveTo>
                      <a:pt x="0" y="78"/>
                    </a:moveTo>
                    <a:lnTo>
                      <a:pt x="0" y="75"/>
                    </a:lnTo>
                    <a:lnTo>
                      <a:pt x="7" y="75"/>
                    </a:lnTo>
                    <a:lnTo>
                      <a:pt x="7" y="33"/>
                    </a:lnTo>
                    <a:lnTo>
                      <a:pt x="0" y="33"/>
                    </a:lnTo>
                    <a:lnTo>
                      <a:pt x="0" y="30"/>
                    </a:lnTo>
                    <a:lnTo>
                      <a:pt x="5" y="30"/>
                    </a:lnTo>
                    <a:lnTo>
                      <a:pt x="10" y="30"/>
                    </a:lnTo>
                    <a:lnTo>
                      <a:pt x="17" y="30"/>
                    </a:lnTo>
                    <a:lnTo>
                      <a:pt x="17" y="75"/>
                    </a:lnTo>
                    <a:lnTo>
                      <a:pt x="25" y="75"/>
                    </a:lnTo>
                    <a:lnTo>
                      <a:pt x="25" y="78"/>
                    </a:lnTo>
                    <a:lnTo>
                      <a:pt x="0" y="78"/>
                    </a:lnTo>
                    <a:close/>
                    <a:moveTo>
                      <a:pt x="12" y="0"/>
                    </a:moveTo>
                    <a:lnTo>
                      <a:pt x="15" y="0"/>
                    </a:lnTo>
                    <a:lnTo>
                      <a:pt x="17" y="3"/>
                    </a:lnTo>
                    <a:lnTo>
                      <a:pt x="19" y="6"/>
                    </a:lnTo>
                    <a:lnTo>
                      <a:pt x="17" y="9"/>
                    </a:lnTo>
                    <a:lnTo>
                      <a:pt x="16" y="12"/>
                    </a:lnTo>
                    <a:lnTo>
                      <a:pt x="12" y="12"/>
                    </a:lnTo>
                    <a:lnTo>
                      <a:pt x="9" y="10"/>
                    </a:lnTo>
                    <a:lnTo>
                      <a:pt x="7" y="9"/>
                    </a:lnTo>
                    <a:lnTo>
                      <a:pt x="7" y="6"/>
                    </a:lnTo>
                    <a:lnTo>
                      <a:pt x="7" y="3"/>
                    </a:lnTo>
                    <a:lnTo>
                      <a:pt x="10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70"/>
              </a:solidFill>
              <a:ln w="0">
                <a:solidFill>
                  <a:srgbClr val="00007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41" name="Freeform 1404"/>
              <p:cNvSpPr>
                <a:spLocks/>
              </p:cNvSpPr>
              <p:nvPr/>
            </p:nvSpPr>
            <p:spPr bwMode="auto">
              <a:xfrm>
                <a:off x="4572" y="3379"/>
                <a:ext cx="29" cy="63"/>
              </a:xfrm>
              <a:custGeom>
                <a:avLst/>
                <a:gdLst>
                  <a:gd name="T0" fmla="*/ 0 w 29"/>
                  <a:gd name="T1" fmla="*/ 14 h 63"/>
                  <a:gd name="T2" fmla="*/ 7 w 29"/>
                  <a:gd name="T3" fmla="*/ 14 h 63"/>
                  <a:gd name="T4" fmla="*/ 7 w 29"/>
                  <a:gd name="T5" fmla="*/ 0 h 63"/>
                  <a:gd name="T6" fmla="*/ 11 w 29"/>
                  <a:gd name="T7" fmla="*/ 0 h 63"/>
                  <a:gd name="T8" fmla="*/ 16 w 29"/>
                  <a:gd name="T9" fmla="*/ 0 h 63"/>
                  <a:gd name="T10" fmla="*/ 16 w 29"/>
                  <a:gd name="T11" fmla="*/ 14 h 63"/>
                  <a:gd name="T12" fmla="*/ 26 w 29"/>
                  <a:gd name="T13" fmla="*/ 14 h 63"/>
                  <a:gd name="T14" fmla="*/ 26 w 29"/>
                  <a:gd name="T15" fmla="*/ 17 h 63"/>
                  <a:gd name="T16" fmla="*/ 16 w 29"/>
                  <a:gd name="T17" fmla="*/ 17 h 63"/>
                  <a:gd name="T18" fmla="*/ 16 w 29"/>
                  <a:gd name="T19" fmla="*/ 53 h 63"/>
                  <a:gd name="T20" fmla="*/ 16 w 29"/>
                  <a:gd name="T21" fmla="*/ 54 h 63"/>
                  <a:gd name="T22" fmla="*/ 16 w 29"/>
                  <a:gd name="T23" fmla="*/ 57 h 63"/>
                  <a:gd name="T24" fmla="*/ 17 w 29"/>
                  <a:gd name="T25" fmla="*/ 59 h 63"/>
                  <a:gd name="T26" fmla="*/ 20 w 29"/>
                  <a:gd name="T27" fmla="*/ 59 h 63"/>
                  <a:gd name="T28" fmla="*/ 23 w 29"/>
                  <a:gd name="T29" fmla="*/ 59 h 63"/>
                  <a:gd name="T30" fmla="*/ 24 w 29"/>
                  <a:gd name="T31" fmla="*/ 56 h 63"/>
                  <a:gd name="T32" fmla="*/ 27 w 29"/>
                  <a:gd name="T33" fmla="*/ 54 h 63"/>
                  <a:gd name="T34" fmla="*/ 29 w 29"/>
                  <a:gd name="T35" fmla="*/ 56 h 63"/>
                  <a:gd name="T36" fmla="*/ 26 w 29"/>
                  <a:gd name="T37" fmla="*/ 59 h 63"/>
                  <a:gd name="T38" fmla="*/ 23 w 29"/>
                  <a:gd name="T39" fmla="*/ 60 h 63"/>
                  <a:gd name="T40" fmla="*/ 20 w 29"/>
                  <a:gd name="T41" fmla="*/ 62 h 63"/>
                  <a:gd name="T42" fmla="*/ 16 w 29"/>
                  <a:gd name="T43" fmla="*/ 63 h 63"/>
                  <a:gd name="T44" fmla="*/ 13 w 29"/>
                  <a:gd name="T45" fmla="*/ 63 h 63"/>
                  <a:gd name="T46" fmla="*/ 10 w 29"/>
                  <a:gd name="T47" fmla="*/ 62 h 63"/>
                  <a:gd name="T48" fmla="*/ 9 w 29"/>
                  <a:gd name="T49" fmla="*/ 60 h 63"/>
                  <a:gd name="T50" fmla="*/ 7 w 29"/>
                  <a:gd name="T51" fmla="*/ 57 h 63"/>
                  <a:gd name="T52" fmla="*/ 7 w 29"/>
                  <a:gd name="T53" fmla="*/ 56 h 63"/>
                  <a:gd name="T54" fmla="*/ 7 w 29"/>
                  <a:gd name="T55" fmla="*/ 53 h 63"/>
                  <a:gd name="T56" fmla="*/ 7 w 29"/>
                  <a:gd name="T57" fmla="*/ 17 h 63"/>
                  <a:gd name="T58" fmla="*/ 0 w 29"/>
                  <a:gd name="T59" fmla="*/ 17 h 63"/>
                  <a:gd name="T60" fmla="*/ 0 w 29"/>
                  <a:gd name="T61" fmla="*/ 14 h 63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29" h="63">
                    <a:moveTo>
                      <a:pt x="0" y="14"/>
                    </a:moveTo>
                    <a:lnTo>
                      <a:pt x="7" y="14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6" y="0"/>
                    </a:lnTo>
                    <a:lnTo>
                      <a:pt x="16" y="14"/>
                    </a:lnTo>
                    <a:lnTo>
                      <a:pt x="26" y="14"/>
                    </a:lnTo>
                    <a:lnTo>
                      <a:pt x="26" y="17"/>
                    </a:lnTo>
                    <a:lnTo>
                      <a:pt x="16" y="17"/>
                    </a:lnTo>
                    <a:lnTo>
                      <a:pt x="16" y="53"/>
                    </a:lnTo>
                    <a:lnTo>
                      <a:pt x="16" y="54"/>
                    </a:lnTo>
                    <a:lnTo>
                      <a:pt x="16" y="57"/>
                    </a:lnTo>
                    <a:lnTo>
                      <a:pt x="17" y="59"/>
                    </a:lnTo>
                    <a:lnTo>
                      <a:pt x="20" y="59"/>
                    </a:lnTo>
                    <a:lnTo>
                      <a:pt x="23" y="59"/>
                    </a:lnTo>
                    <a:lnTo>
                      <a:pt x="24" y="56"/>
                    </a:lnTo>
                    <a:lnTo>
                      <a:pt x="27" y="54"/>
                    </a:lnTo>
                    <a:lnTo>
                      <a:pt x="29" y="56"/>
                    </a:lnTo>
                    <a:lnTo>
                      <a:pt x="26" y="59"/>
                    </a:lnTo>
                    <a:lnTo>
                      <a:pt x="23" y="60"/>
                    </a:lnTo>
                    <a:lnTo>
                      <a:pt x="20" y="62"/>
                    </a:lnTo>
                    <a:lnTo>
                      <a:pt x="16" y="63"/>
                    </a:lnTo>
                    <a:lnTo>
                      <a:pt x="13" y="63"/>
                    </a:lnTo>
                    <a:lnTo>
                      <a:pt x="10" y="62"/>
                    </a:lnTo>
                    <a:lnTo>
                      <a:pt x="9" y="60"/>
                    </a:lnTo>
                    <a:lnTo>
                      <a:pt x="7" y="57"/>
                    </a:lnTo>
                    <a:lnTo>
                      <a:pt x="7" y="56"/>
                    </a:lnTo>
                    <a:lnTo>
                      <a:pt x="7" y="53"/>
                    </a:lnTo>
                    <a:lnTo>
                      <a:pt x="7" y="17"/>
                    </a:lnTo>
                    <a:lnTo>
                      <a:pt x="0" y="17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00070"/>
              </a:solidFill>
              <a:ln w="0">
                <a:solidFill>
                  <a:srgbClr val="00007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42" name="Freeform 1405"/>
              <p:cNvSpPr>
                <a:spLocks noEditPoints="1"/>
              </p:cNvSpPr>
              <p:nvPr/>
            </p:nvSpPr>
            <p:spPr bwMode="auto">
              <a:xfrm>
                <a:off x="4605" y="3369"/>
                <a:ext cx="47" cy="73"/>
              </a:xfrm>
              <a:custGeom>
                <a:avLst/>
                <a:gdLst>
                  <a:gd name="T0" fmla="*/ 29 w 47"/>
                  <a:gd name="T1" fmla="*/ 60 h 73"/>
                  <a:gd name="T2" fmla="*/ 27 w 47"/>
                  <a:gd name="T3" fmla="*/ 64 h 73"/>
                  <a:gd name="T4" fmla="*/ 23 w 47"/>
                  <a:gd name="T5" fmla="*/ 67 h 73"/>
                  <a:gd name="T6" fmla="*/ 17 w 47"/>
                  <a:gd name="T7" fmla="*/ 69 h 73"/>
                  <a:gd name="T8" fmla="*/ 11 w 47"/>
                  <a:gd name="T9" fmla="*/ 66 h 73"/>
                  <a:gd name="T10" fmla="*/ 8 w 47"/>
                  <a:gd name="T11" fmla="*/ 59 h 73"/>
                  <a:gd name="T12" fmla="*/ 11 w 47"/>
                  <a:gd name="T13" fmla="*/ 52 h 73"/>
                  <a:gd name="T14" fmla="*/ 17 w 47"/>
                  <a:gd name="T15" fmla="*/ 49 h 73"/>
                  <a:gd name="T16" fmla="*/ 26 w 47"/>
                  <a:gd name="T17" fmla="*/ 47 h 73"/>
                  <a:gd name="T18" fmla="*/ 29 w 47"/>
                  <a:gd name="T19" fmla="*/ 57 h 73"/>
                  <a:gd name="T20" fmla="*/ 13 w 47"/>
                  <a:gd name="T21" fmla="*/ 3 h 73"/>
                  <a:gd name="T22" fmla="*/ 10 w 47"/>
                  <a:gd name="T23" fmla="*/ 1 h 73"/>
                  <a:gd name="T24" fmla="*/ 7 w 47"/>
                  <a:gd name="T25" fmla="*/ 1 h 73"/>
                  <a:gd name="T26" fmla="*/ 4 w 47"/>
                  <a:gd name="T27" fmla="*/ 4 h 73"/>
                  <a:gd name="T28" fmla="*/ 7 w 47"/>
                  <a:gd name="T29" fmla="*/ 9 h 73"/>
                  <a:gd name="T30" fmla="*/ 26 w 47"/>
                  <a:gd name="T31" fmla="*/ 20 h 73"/>
                  <a:gd name="T32" fmla="*/ 44 w 47"/>
                  <a:gd name="T33" fmla="*/ 63 h 73"/>
                  <a:gd name="T34" fmla="*/ 43 w 47"/>
                  <a:gd name="T35" fmla="*/ 66 h 73"/>
                  <a:gd name="T36" fmla="*/ 40 w 47"/>
                  <a:gd name="T37" fmla="*/ 69 h 73"/>
                  <a:gd name="T38" fmla="*/ 39 w 47"/>
                  <a:gd name="T39" fmla="*/ 66 h 73"/>
                  <a:gd name="T40" fmla="*/ 39 w 47"/>
                  <a:gd name="T41" fmla="*/ 36 h 73"/>
                  <a:gd name="T42" fmla="*/ 37 w 47"/>
                  <a:gd name="T43" fmla="*/ 31 h 73"/>
                  <a:gd name="T44" fmla="*/ 34 w 47"/>
                  <a:gd name="T45" fmla="*/ 27 h 73"/>
                  <a:gd name="T46" fmla="*/ 29 w 47"/>
                  <a:gd name="T47" fmla="*/ 24 h 73"/>
                  <a:gd name="T48" fmla="*/ 16 w 47"/>
                  <a:gd name="T49" fmla="*/ 24 h 73"/>
                  <a:gd name="T50" fmla="*/ 7 w 47"/>
                  <a:gd name="T51" fmla="*/ 27 h 73"/>
                  <a:gd name="T52" fmla="*/ 4 w 47"/>
                  <a:gd name="T53" fmla="*/ 33 h 73"/>
                  <a:gd name="T54" fmla="*/ 4 w 47"/>
                  <a:gd name="T55" fmla="*/ 37 h 73"/>
                  <a:gd name="T56" fmla="*/ 8 w 47"/>
                  <a:gd name="T57" fmla="*/ 40 h 73"/>
                  <a:gd name="T58" fmla="*/ 13 w 47"/>
                  <a:gd name="T59" fmla="*/ 39 h 73"/>
                  <a:gd name="T60" fmla="*/ 13 w 47"/>
                  <a:gd name="T61" fmla="*/ 33 h 73"/>
                  <a:gd name="T62" fmla="*/ 10 w 47"/>
                  <a:gd name="T63" fmla="*/ 31 h 73"/>
                  <a:gd name="T64" fmla="*/ 10 w 47"/>
                  <a:gd name="T65" fmla="*/ 29 h 73"/>
                  <a:gd name="T66" fmla="*/ 16 w 47"/>
                  <a:gd name="T67" fmla="*/ 27 h 73"/>
                  <a:gd name="T68" fmla="*/ 20 w 47"/>
                  <a:gd name="T69" fmla="*/ 26 h 73"/>
                  <a:gd name="T70" fmla="*/ 26 w 47"/>
                  <a:gd name="T71" fmla="*/ 27 h 73"/>
                  <a:gd name="T72" fmla="*/ 29 w 47"/>
                  <a:gd name="T73" fmla="*/ 30 h 73"/>
                  <a:gd name="T74" fmla="*/ 29 w 47"/>
                  <a:gd name="T75" fmla="*/ 44 h 73"/>
                  <a:gd name="T76" fmla="*/ 3 w 47"/>
                  <a:gd name="T77" fmla="*/ 52 h 73"/>
                  <a:gd name="T78" fmla="*/ 0 w 47"/>
                  <a:gd name="T79" fmla="*/ 64 h 73"/>
                  <a:gd name="T80" fmla="*/ 4 w 47"/>
                  <a:gd name="T81" fmla="*/ 70 h 73"/>
                  <a:gd name="T82" fmla="*/ 10 w 47"/>
                  <a:gd name="T83" fmla="*/ 73 h 73"/>
                  <a:gd name="T84" fmla="*/ 17 w 47"/>
                  <a:gd name="T85" fmla="*/ 73 h 73"/>
                  <a:gd name="T86" fmla="*/ 26 w 47"/>
                  <a:gd name="T87" fmla="*/ 69 h 73"/>
                  <a:gd name="T88" fmla="*/ 30 w 47"/>
                  <a:gd name="T89" fmla="*/ 69 h 73"/>
                  <a:gd name="T90" fmla="*/ 34 w 47"/>
                  <a:gd name="T91" fmla="*/ 72 h 73"/>
                  <a:gd name="T92" fmla="*/ 40 w 47"/>
                  <a:gd name="T93" fmla="*/ 72 h 73"/>
                  <a:gd name="T94" fmla="*/ 46 w 47"/>
                  <a:gd name="T95" fmla="*/ 67 h 73"/>
                  <a:gd name="T96" fmla="*/ 44 w 47"/>
                  <a:gd name="T97" fmla="*/ 63 h 73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47" h="73">
                    <a:moveTo>
                      <a:pt x="29" y="57"/>
                    </a:moveTo>
                    <a:lnTo>
                      <a:pt x="29" y="60"/>
                    </a:lnTo>
                    <a:lnTo>
                      <a:pt x="29" y="63"/>
                    </a:lnTo>
                    <a:lnTo>
                      <a:pt x="27" y="64"/>
                    </a:lnTo>
                    <a:lnTo>
                      <a:pt x="26" y="64"/>
                    </a:lnTo>
                    <a:lnTo>
                      <a:pt x="23" y="67"/>
                    </a:lnTo>
                    <a:lnTo>
                      <a:pt x="20" y="67"/>
                    </a:lnTo>
                    <a:lnTo>
                      <a:pt x="17" y="69"/>
                    </a:lnTo>
                    <a:lnTo>
                      <a:pt x="14" y="67"/>
                    </a:lnTo>
                    <a:lnTo>
                      <a:pt x="11" y="66"/>
                    </a:lnTo>
                    <a:lnTo>
                      <a:pt x="8" y="63"/>
                    </a:lnTo>
                    <a:lnTo>
                      <a:pt x="8" y="59"/>
                    </a:lnTo>
                    <a:lnTo>
                      <a:pt x="8" y="54"/>
                    </a:lnTo>
                    <a:lnTo>
                      <a:pt x="11" y="52"/>
                    </a:lnTo>
                    <a:lnTo>
                      <a:pt x="14" y="50"/>
                    </a:lnTo>
                    <a:lnTo>
                      <a:pt x="17" y="49"/>
                    </a:lnTo>
                    <a:lnTo>
                      <a:pt x="21" y="47"/>
                    </a:lnTo>
                    <a:lnTo>
                      <a:pt x="26" y="47"/>
                    </a:lnTo>
                    <a:lnTo>
                      <a:pt x="29" y="47"/>
                    </a:lnTo>
                    <a:lnTo>
                      <a:pt x="29" y="57"/>
                    </a:lnTo>
                    <a:close/>
                    <a:moveTo>
                      <a:pt x="30" y="20"/>
                    </a:moveTo>
                    <a:lnTo>
                      <a:pt x="13" y="3"/>
                    </a:lnTo>
                    <a:lnTo>
                      <a:pt x="11" y="1"/>
                    </a:lnTo>
                    <a:lnTo>
                      <a:pt x="10" y="1"/>
                    </a:lnTo>
                    <a:lnTo>
                      <a:pt x="8" y="0"/>
                    </a:lnTo>
                    <a:lnTo>
                      <a:pt x="7" y="1"/>
                    </a:lnTo>
                    <a:lnTo>
                      <a:pt x="6" y="3"/>
                    </a:lnTo>
                    <a:lnTo>
                      <a:pt x="4" y="4"/>
                    </a:lnTo>
                    <a:lnTo>
                      <a:pt x="6" y="7"/>
                    </a:lnTo>
                    <a:lnTo>
                      <a:pt x="7" y="9"/>
                    </a:lnTo>
                    <a:lnTo>
                      <a:pt x="10" y="10"/>
                    </a:lnTo>
                    <a:lnTo>
                      <a:pt x="26" y="20"/>
                    </a:lnTo>
                    <a:lnTo>
                      <a:pt x="30" y="20"/>
                    </a:lnTo>
                    <a:close/>
                    <a:moveTo>
                      <a:pt x="44" y="63"/>
                    </a:moveTo>
                    <a:lnTo>
                      <a:pt x="44" y="64"/>
                    </a:lnTo>
                    <a:lnTo>
                      <a:pt x="43" y="66"/>
                    </a:lnTo>
                    <a:lnTo>
                      <a:pt x="41" y="67"/>
                    </a:lnTo>
                    <a:lnTo>
                      <a:pt x="40" y="69"/>
                    </a:lnTo>
                    <a:lnTo>
                      <a:pt x="39" y="67"/>
                    </a:lnTo>
                    <a:lnTo>
                      <a:pt x="39" y="66"/>
                    </a:lnTo>
                    <a:lnTo>
                      <a:pt x="39" y="63"/>
                    </a:lnTo>
                    <a:lnTo>
                      <a:pt x="39" y="36"/>
                    </a:lnTo>
                    <a:lnTo>
                      <a:pt x="39" y="33"/>
                    </a:lnTo>
                    <a:lnTo>
                      <a:pt x="37" y="31"/>
                    </a:lnTo>
                    <a:lnTo>
                      <a:pt x="37" y="29"/>
                    </a:lnTo>
                    <a:lnTo>
                      <a:pt x="34" y="27"/>
                    </a:lnTo>
                    <a:lnTo>
                      <a:pt x="31" y="26"/>
                    </a:lnTo>
                    <a:lnTo>
                      <a:pt x="29" y="24"/>
                    </a:lnTo>
                    <a:lnTo>
                      <a:pt x="21" y="24"/>
                    </a:lnTo>
                    <a:lnTo>
                      <a:pt x="16" y="24"/>
                    </a:lnTo>
                    <a:lnTo>
                      <a:pt x="11" y="26"/>
                    </a:lnTo>
                    <a:lnTo>
                      <a:pt x="7" y="27"/>
                    </a:lnTo>
                    <a:lnTo>
                      <a:pt x="6" y="30"/>
                    </a:lnTo>
                    <a:lnTo>
                      <a:pt x="4" y="33"/>
                    </a:lnTo>
                    <a:lnTo>
                      <a:pt x="3" y="34"/>
                    </a:lnTo>
                    <a:lnTo>
                      <a:pt x="4" y="37"/>
                    </a:lnTo>
                    <a:lnTo>
                      <a:pt x="6" y="40"/>
                    </a:lnTo>
                    <a:lnTo>
                      <a:pt x="8" y="40"/>
                    </a:lnTo>
                    <a:lnTo>
                      <a:pt x="11" y="40"/>
                    </a:lnTo>
                    <a:lnTo>
                      <a:pt x="13" y="39"/>
                    </a:lnTo>
                    <a:lnTo>
                      <a:pt x="13" y="36"/>
                    </a:lnTo>
                    <a:lnTo>
                      <a:pt x="13" y="33"/>
                    </a:lnTo>
                    <a:lnTo>
                      <a:pt x="11" y="31"/>
                    </a:lnTo>
                    <a:lnTo>
                      <a:pt x="10" y="31"/>
                    </a:lnTo>
                    <a:lnTo>
                      <a:pt x="10" y="30"/>
                    </a:lnTo>
                    <a:lnTo>
                      <a:pt x="10" y="29"/>
                    </a:lnTo>
                    <a:lnTo>
                      <a:pt x="13" y="27"/>
                    </a:lnTo>
                    <a:lnTo>
                      <a:pt x="16" y="27"/>
                    </a:lnTo>
                    <a:lnTo>
                      <a:pt x="19" y="26"/>
                    </a:lnTo>
                    <a:lnTo>
                      <a:pt x="20" y="26"/>
                    </a:lnTo>
                    <a:lnTo>
                      <a:pt x="23" y="26"/>
                    </a:lnTo>
                    <a:lnTo>
                      <a:pt x="26" y="27"/>
                    </a:lnTo>
                    <a:lnTo>
                      <a:pt x="27" y="29"/>
                    </a:lnTo>
                    <a:lnTo>
                      <a:pt x="29" y="30"/>
                    </a:lnTo>
                    <a:lnTo>
                      <a:pt x="29" y="33"/>
                    </a:lnTo>
                    <a:lnTo>
                      <a:pt x="29" y="44"/>
                    </a:lnTo>
                    <a:lnTo>
                      <a:pt x="13" y="46"/>
                    </a:lnTo>
                    <a:lnTo>
                      <a:pt x="3" y="52"/>
                    </a:lnTo>
                    <a:lnTo>
                      <a:pt x="0" y="62"/>
                    </a:lnTo>
                    <a:lnTo>
                      <a:pt x="0" y="64"/>
                    </a:lnTo>
                    <a:lnTo>
                      <a:pt x="1" y="69"/>
                    </a:lnTo>
                    <a:lnTo>
                      <a:pt x="4" y="70"/>
                    </a:lnTo>
                    <a:lnTo>
                      <a:pt x="6" y="72"/>
                    </a:lnTo>
                    <a:lnTo>
                      <a:pt x="10" y="73"/>
                    </a:lnTo>
                    <a:lnTo>
                      <a:pt x="13" y="73"/>
                    </a:lnTo>
                    <a:lnTo>
                      <a:pt x="17" y="73"/>
                    </a:lnTo>
                    <a:lnTo>
                      <a:pt x="21" y="72"/>
                    </a:lnTo>
                    <a:lnTo>
                      <a:pt x="26" y="69"/>
                    </a:lnTo>
                    <a:lnTo>
                      <a:pt x="29" y="66"/>
                    </a:lnTo>
                    <a:lnTo>
                      <a:pt x="30" y="69"/>
                    </a:lnTo>
                    <a:lnTo>
                      <a:pt x="31" y="70"/>
                    </a:lnTo>
                    <a:lnTo>
                      <a:pt x="34" y="72"/>
                    </a:lnTo>
                    <a:lnTo>
                      <a:pt x="37" y="73"/>
                    </a:lnTo>
                    <a:lnTo>
                      <a:pt x="40" y="72"/>
                    </a:lnTo>
                    <a:lnTo>
                      <a:pt x="43" y="70"/>
                    </a:lnTo>
                    <a:lnTo>
                      <a:pt x="46" y="67"/>
                    </a:lnTo>
                    <a:lnTo>
                      <a:pt x="47" y="63"/>
                    </a:lnTo>
                    <a:lnTo>
                      <a:pt x="44" y="63"/>
                    </a:lnTo>
                    <a:close/>
                  </a:path>
                </a:pathLst>
              </a:custGeom>
              <a:solidFill>
                <a:srgbClr val="000070"/>
              </a:solidFill>
              <a:ln w="0">
                <a:solidFill>
                  <a:srgbClr val="00007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43" name="Freeform 1406"/>
              <p:cNvSpPr>
                <a:spLocks/>
              </p:cNvSpPr>
              <p:nvPr/>
            </p:nvSpPr>
            <p:spPr bwMode="auto">
              <a:xfrm>
                <a:off x="4679" y="3362"/>
                <a:ext cx="32" cy="79"/>
              </a:xfrm>
              <a:custGeom>
                <a:avLst/>
                <a:gdLst>
                  <a:gd name="T0" fmla="*/ 32 w 32"/>
                  <a:gd name="T1" fmla="*/ 79 h 79"/>
                  <a:gd name="T2" fmla="*/ 0 w 32"/>
                  <a:gd name="T3" fmla="*/ 79 h 79"/>
                  <a:gd name="T4" fmla="*/ 0 w 32"/>
                  <a:gd name="T5" fmla="*/ 76 h 79"/>
                  <a:gd name="T6" fmla="*/ 10 w 32"/>
                  <a:gd name="T7" fmla="*/ 76 h 79"/>
                  <a:gd name="T8" fmla="*/ 10 w 32"/>
                  <a:gd name="T9" fmla="*/ 3 h 79"/>
                  <a:gd name="T10" fmla="*/ 0 w 32"/>
                  <a:gd name="T11" fmla="*/ 3 h 79"/>
                  <a:gd name="T12" fmla="*/ 0 w 32"/>
                  <a:gd name="T13" fmla="*/ 0 h 79"/>
                  <a:gd name="T14" fmla="*/ 32 w 32"/>
                  <a:gd name="T15" fmla="*/ 0 h 79"/>
                  <a:gd name="T16" fmla="*/ 32 w 32"/>
                  <a:gd name="T17" fmla="*/ 3 h 79"/>
                  <a:gd name="T18" fmla="*/ 22 w 32"/>
                  <a:gd name="T19" fmla="*/ 3 h 79"/>
                  <a:gd name="T20" fmla="*/ 22 w 32"/>
                  <a:gd name="T21" fmla="*/ 76 h 79"/>
                  <a:gd name="T22" fmla="*/ 32 w 32"/>
                  <a:gd name="T23" fmla="*/ 76 h 79"/>
                  <a:gd name="T24" fmla="*/ 32 w 32"/>
                  <a:gd name="T25" fmla="*/ 79 h 7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2" h="79">
                    <a:moveTo>
                      <a:pt x="32" y="79"/>
                    </a:moveTo>
                    <a:lnTo>
                      <a:pt x="0" y="79"/>
                    </a:lnTo>
                    <a:lnTo>
                      <a:pt x="0" y="76"/>
                    </a:lnTo>
                    <a:lnTo>
                      <a:pt x="10" y="76"/>
                    </a:lnTo>
                    <a:lnTo>
                      <a:pt x="10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2" y="0"/>
                    </a:lnTo>
                    <a:lnTo>
                      <a:pt x="32" y="3"/>
                    </a:lnTo>
                    <a:lnTo>
                      <a:pt x="22" y="3"/>
                    </a:lnTo>
                    <a:lnTo>
                      <a:pt x="22" y="76"/>
                    </a:lnTo>
                    <a:lnTo>
                      <a:pt x="32" y="76"/>
                    </a:lnTo>
                    <a:lnTo>
                      <a:pt x="32" y="79"/>
                    </a:lnTo>
                    <a:close/>
                  </a:path>
                </a:pathLst>
              </a:custGeom>
              <a:solidFill>
                <a:srgbClr val="000070"/>
              </a:solidFill>
              <a:ln w="0">
                <a:solidFill>
                  <a:srgbClr val="00007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44" name="Freeform 1407"/>
              <p:cNvSpPr>
                <a:spLocks/>
              </p:cNvSpPr>
              <p:nvPr/>
            </p:nvSpPr>
            <p:spPr bwMode="auto">
              <a:xfrm>
                <a:off x="4715" y="3379"/>
                <a:ext cx="29" cy="63"/>
              </a:xfrm>
              <a:custGeom>
                <a:avLst/>
                <a:gdLst>
                  <a:gd name="T0" fmla="*/ 0 w 29"/>
                  <a:gd name="T1" fmla="*/ 14 h 63"/>
                  <a:gd name="T2" fmla="*/ 6 w 29"/>
                  <a:gd name="T3" fmla="*/ 14 h 63"/>
                  <a:gd name="T4" fmla="*/ 6 w 29"/>
                  <a:gd name="T5" fmla="*/ 0 h 63"/>
                  <a:gd name="T6" fmla="*/ 12 w 29"/>
                  <a:gd name="T7" fmla="*/ 0 h 63"/>
                  <a:gd name="T8" fmla="*/ 16 w 29"/>
                  <a:gd name="T9" fmla="*/ 0 h 63"/>
                  <a:gd name="T10" fmla="*/ 16 w 29"/>
                  <a:gd name="T11" fmla="*/ 14 h 63"/>
                  <a:gd name="T12" fmla="*/ 26 w 29"/>
                  <a:gd name="T13" fmla="*/ 14 h 63"/>
                  <a:gd name="T14" fmla="*/ 26 w 29"/>
                  <a:gd name="T15" fmla="*/ 17 h 63"/>
                  <a:gd name="T16" fmla="*/ 16 w 29"/>
                  <a:gd name="T17" fmla="*/ 17 h 63"/>
                  <a:gd name="T18" fmla="*/ 16 w 29"/>
                  <a:gd name="T19" fmla="*/ 53 h 63"/>
                  <a:gd name="T20" fmla="*/ 16 w 29"/>
                  <a:gd name="T21" fmla="*/ 54 h 63"/>
                  <a:gd name="T22" fmla="*/ 16 w 29"/>
                  <a:gd name="T23" fmla="*/ 57 h 63"/>
                  <a:gd name="T24" fmla="*/ 17 w 29"/>
                  <a:gd name="T25" fmla="*/ 59 h 63"/>
                  <a:gd name="T26" fmla="*/ 20 w 29"/>
                  <a:gd name="T27" fmla="*/ 59 h 63"/>
                  <a:gd name="T28" fmla="*/ 23 w 29"/>
                  <a:gd name="T29" fmla="*/ 59 h 63"/>
                  <a:gd name="T30" fmla="*/ 25 w 29"/>
                  <a:gd name="T31" fmla="*/ 56 h 63"/>
                  <a:gd name="T32" fmla="*/ 26 w 29"/>
                  <a:gd name="T33" fmla="*/ 54 h 63"/>
                  <a:gd name="T34" fmla="*/ 29 w 29"/>
                  <a:gd name="T35" fmla="*/ 56 h 63"/>
                  <a:gd name="T36" fmla="*/ 26 w 29"/>
                  <a:gd name="T37" fmla="*/ 59 h 63"/>
                  <a:gd name="T38" fmla="*/ 23 w 29"/>
                  <a:gd name="T39" fmla="*/ 60 h 63"/>
                  <a:gd name="T40" fmla="*/ 19 w 29"/>
                  <a:gd name="T41" fmla="*/ 62 h 63"/>
                  <a:gd name="T42" fmla="*/ 16 w 29"/>
                  <a:gd name="T43" fmla="*/ 63 h 63"/>
                  <a:gd name="T44" fmla="*/ 12 w 29"/>
                  <a:gd name="T45" fmla="*/ 63 h 63"/>
                  <a:gd name="T46" fmla="*/ 9 w 29"/>
                  <a:gd name="T47" fmla="*/ 62 h 63"/>
                  <a:gd name="T48" fmla="*/ 7 w 29"/>
                  <a:gd name="T49" fmla="*/ 60 h 63"/>
                  <a:gd name="T50" fmla="*/ 7 w 29"/>
                  <a:gd name="T51" fmla="*/ 57 h 63"/>
                  <a:gd name="T52" fmla="*/ 6 w 29"/>
                  <a:gd name="T53" fmla="*/ 56 h 63"/>
                  <a:gd name="T54" fmla="*/ 6 w 29"/>
                  <a:gd name="T55" fmla="*/ 53 h 63"/>
                  <a:gd name="T56" fmla="*/ 6 w 29"/>
                  <a:gd name="T57" fmla="*/ 17 h 63"/>
                  <a:gd name="T58" fmla="*/ 0 w 29"/>
                  <a:gd name="T59" fmla="*/ 17 h 63"/>
                  <a:gd name="T60" fmla="*/ 0 w 29"/>
                  <a:gd name="T61" fmla="*/ 14 h 63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29" h="63">
                    <a:moveTo>
                      <a:pt x="0" y="14"/>
                    </a:moveTo>
                    <a:lnTo>
                      <a:pt x="6" y="14"/>
                    </a:lnTo>
                    <a:lnTo>
                      <a:pt x="6" y="0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16" y="14"/>
                    </a:lnTo>
                    <a:lnTo>
                      <a:pt x="26" y="14"/>
                    </a:lnTo>
                    <a:lnTo>
                      <a:pt x="26" y="17"/>
                    </a:lnTo>
                    <a:lnTo>
                      <a:pt x="16" y="17"/>
                    </a:lnTo>
                    <a:lnTo>
                      <a:pt x="16" y="53"/>
                    </a:lnTo>
                    <a:lnTo>
                      <a:pt x="16" y="54"/>
                    </a:lnTo>
                    <a:lnTo>
                      <a:pt x="16" y="57"/>
                    </a:lnTo>
                    <a:lnTo>
                      <a:pt x="17" y="59"/>
                    </a:lnTo>
                    <a:lnTo>
                      <a:pt x="20" y="59"/>
                    </a:lnTo>
                    <a:lnTo>
                      <a:pt x="23" y="59"/>
                    </a:lnTo>
                    <a:lnTo>
                      <a:pt x="25" y="56"/>
                    </a:lnTo>
                    <a:lnTo>
                      <a:pt x="26" y="54"/>
                    </a:lnTo>
                    <a:lnTo>
                      <a:pt x="29" y="56"/>
                    </a:lnTo>
                    <a:lnTo>
                      <a:pt x="26" y="59"/>
                    </a:lnTo>
                    <a:lnTo>
                      <a:pt x="23" y="60"/>
                    </a:lnTo>
                    <a:lnTo>
                      <a:pt x="19" y="62"/>
                    </a:lnTo>
                    <a:lnTo>
                      <a:pt x="16" y="63"/>
                    </a:lnTo>
                    <a:lnTo>
                      <a:pt x="12" y="63"/>
                    </a:lnTo>
                    <a:lnTo>
                      <a:pt x="9" y="62"/>
                    </a:lnTo>
                    <a:lnTo>
                      <a:pt x="7" y="60"/>
                    </a:lnTo>
                    <a:lnTo>
                      <a:pt x="7" y="57"/>
                    </a:lnTo>
                    <a:lnTo>
                      <a:pt x="6" y="56"/>
                    </a:lnTo>
                    <a:lnTo>
                      <a:pt x="6" y="53"/>
                    </a:lnTo>
                    <a:lnTo>
                      <a:pt x="6" y="17"/>
                    </a:lnTo>
                    <a:lnTo>
                      <a:pt x="0" y="17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00070"/>
              </a:solidFill>
              <a:ln w="0">
                <a:solidFill>
                  <a:srgbClr val="00007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45" name="Freeform 1408"/>
              <p:cNvSpPr>
                <a:spLocks noEditPoints="1"/>
              </p:cNvSpPr>
              <p:nvPr/>
            </p:nvSpPr>
            <p:spPr bwMode="auto">
              <a:xfrm>
                <a:off x="4747" y="3393"/>
                <a:ext cx="47" cy="49"/>
              </a:xfrm>
              <a:custGeom>
                <a:avLst/>
                <a:gdLst>
                  <a:gd name="T0" fmla="*/ 30 w 47"/>
                  <a:gd name="T1" fmla="*/ 36 h 49"/>
                  <a:gd name="T2" fmla="*/ 27 w 47"/>
                  <a:gd name="T3" fmla="*/ 40 h 49"/>
                  <a:gd name="T4" fmla="*/ 24 w 47"/>
                  <a:gd name="T5" fmla="*/ 43 h 49"/>
                  <a:gd name="T6" fmla="*/ 18 w 47"/>
                  <a:gd name="T7" fmla="*/ 45 h 49"/>
                  <a:gd name="T8" fmla="*/ 11 w 47"/>
                  <a:gd name="T9" fmla="*/ 42 h 49"/>
                  <a:gd name="T10" fmla="*/ 8 w 47"/>
                  <a:gd name="T11" fmla="*/ 35 h 49"/>
                  <a:gd name="T12" fmla="*/ 11 w 47"/>
                  <a:gd name="T13" fmla="*/ 28 h 49"/>
                  <a:gd name="T14" fmla="*/ 18 w 47"/>
                  <a:gd name="T15" fmla="*/ 25 h 49"/>
                  <a:gd name="T16" fmla="*/ 25 w 47"/>
                  <a:gd name="T17" fmla="*/ 23 h 49"/>
                  <a:gd name="T18" fmla="*/ 30 w 47"/>
                  <a:gd name="T19" fmla="*/ 33 h 49"/>
                  <a:gd name="T20" fmla="*/ 44 w 47"/>
                  <a:gd name="T21" fmla="*/ 40 h 49"/>
                  <a:gd name="T22" fmla="*/ 43 w 47"/>
                  <a:gd name="T23" fmla="*/ 43 h 49"/>
                  <a:gd name="T24" fmla="*/ 40 w 47"/>
                  <a:gd name="T25" fmla="*/ 43 h 49"/>
                  <a:gd name="T26" fmla="*/ 38 w 47"/>
                  <a:gd name="T27" fmla="*/ 39 h 49"/>
                  <a:gd name="T28" fmla="*/ 38 w 47"/>
                  <a:gd name="T29" fmla="*/ 9 h 49"/>
                  <a:gd name="T30" fmla="*/ 37 w 47"/>
                  <a:gd name="T31" fmla="*/ 5 h 49"/>
                  <a:gd name="T32" fmla="*/ 33 w 47"/>
                  <a:gd name="T33" fmla="*/ 2 h 49"/>
                  <a:gd name="T34" fmla="*/ 23 w 47"/>
                  <a:gd name="T35" fmla="*/ 0 h 49"/>
                  <a:gd name="T36" fmla="*/ 11 w 47"/>
                  <a:gd name="T37" fmla="*/ 2 h 49"/>
                  <a:gd name="T38" fmla="*/ 5 w 47"/>
                  <a:gd name="T39" fmla="*/ 6 h 49"/>
                  <a:gd name="T40" fmla="*/ 4 w 47"/>
                  <a:gd name="T41" fmla="*/ 10 h 49"/>
                  <a:gd name="T42" fmla="*/ 5 w 47"/>
                  <a:gd name="T43" fmla="*/ 16 h 49"/>
                  <a:gd name="T44" fmla="*/ 11 w 47"/>
                  <a:gd name="T45" fmla="*/ 16 h 49"/>
                  <a:gd name="T46" fmla="*/ 14 w 47"/>
                  <a:gd name="T47" fmla="*/ 12 h 49"/>
                  <a:gd name="T48" fmla="*/ 11 w 47"/>
                  <a:gd name="T49" fmla="*/ 7 h 49"/>
                  <a:gd name="T50" fmla="*/ 10 w 47"/>
                  <a:gd name="T51" fmla="*/ 6 h 49"/>
                  <a:gd name="T52" fmla="*/ 13 w 47"/>
                  <a:gd name="T53" fmla="*/ 3 h 49"/>
                  <a:gd name="T54" fmla="*/ 18 w 47"/>
                  <a:gd name="T55" fmla="*/ 2 h 49"/>
                  <a:gd name="T56" fmla="*/ 24 w 47"/>
                  <a:gd name="T57" fmla="*/ 2 h 49"/>
                  <a:gd name="T58" fmla="*/ 27 w 47"/>
                  <a:gd name="T59" fmla="*/ 5 h 49"/>
                  <a:gd name="T60" fmla="*/ 30 w 47"/>
                  <a:gd name="T61" fmla="*/ 9 h 49"/>
                  <a:gd name="T62" fmla="*/ 14 w 47"/>
                  <a:gd name="T63" fmla="*/ 22 h 49"/>
                  <a:gd name="T64" fmla="*/ 0 w 47"/>
                  <a:gd name="T65" fmla="*/ 38 h 49"/>
                  <a:gd name="T66" fmla="*/ 3 w 47"/>
                  <a:gd name="T67" fmla="*/ 45 h 49"/>
                  <a:gd name="T68" fmla="*/ 7 w 47"/>
                  <a:gd name="T69" fmla="*/ 48 h 49"/>
                  <a:gd name="T70" fmla="*/ 14 w 47"/>
                  <a:gd name="T71" fmla="*/ 49 h 49"/>
                  <a:gd name="T72" fmla="*/ 23 w 47"/>
                  <a:gd name="T73" fmla="*/ 48 h 49"/>
                  <a:gd name="T74" fmla="*/ 30 w 47"/>
                  <a:gd name="T75" fmla="*/ 42 h 49"/>
                  <a:gd name="T76" fmla="*/ 33 w 47"/>
                  <a:gd name="T77" fmla="*/ 46 h 49"/>
                  <a:gd name="T78" fmla="*/ 37 w 47"/>
                  <a:gd name="T79" fmla="*/ 49 h 49"/>
                  <a:gd name="T80" fmla="*/ 44 w 47"/>
                  <a:gd name="T81" fmla="*/ 46 h 49"/>
                  <a:gd name="T82" fmla="*/ 47 w 47"/>
                  <a:gd name="T83" fmla="*/ 39 h 49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47" h="49">
                    <a:moveTo>
                      <a:pt x="30" y="33"/>
                    </a:moveTo>
                    <a:lnTo>
                      <a:pt x="30" y="36"/>
                    </a:lnTo>
                    <a:lnTo>
                      <a:pt x="28" y="39"/>
                    </a:lnTo>
                    <a:lnTo>
                      <a:pt x="27" y="40"/>
                    </a:lnTo>
                    <a:lnTo>
                      <a:pt x="24" y="43"/>
                    </a:lnTo>
                    <a:lnTo>
                      <a:pt x="21" y="43"/>
                    </a:lnTo>
                    <a:lnTo>
                      <a:pt x="18" y="45"/>
                    </a:lnTo>
                    <a:lnTo>
                      <a:pt x="14" y="43"/>
                    </a:lnTo>
                    <a:lnTo>
                      <a:pt x="11" y="42"/>
                    </a:lnTo>
                    <a:lnTo>
                      <a:pt x="10" y="39"/>
                    </a:lnTo>
                    <a:lnTo>
                      <a:pt x="8" y="35"/>
                    </a:lnTo>
                    <a:lnTo>
                      <a:pt x="10" y="30"/>
                    </a:lnTo>
                    <a:lnTo>
                      <a:pt x="11" y="28"/>
                    </a:lnTo>
                    <a:lnTo>
                      <a:pt x="14" y="26"/>
                    </a:lnTo>
                    <a:lnTo>
                      <a:pt x="18" y="25"/>
                    </a:lnTo>
                    <a:lnTo>
                      <a:pt x="23" y="23"/>
                    </a:lnTo>
                    <a:lnTo>
                      <a:pt x="25" y="23"/>
                    </a:lnTo>
                    <a:lnTo>
                      <a:pt x="30" y="23"/>
                    </a:lnTo>
                    <a:lnTo>
                      <a:pt x="30" y="33"/>
                    </a:lnTo>
                    <a:close/>
                    <a:moveTo>
                      <a:pt x="46" y="39"/>
                    </a:moveTo>
                    <a:lnTo>
                      <a:pt x="44" y="40"/>
                    </a:lnTo>
                    <a:lnTo>
                      <a:pt x="44" y="42"/>
                    </a:lnTo>
                    <a:lnTo>
                      <a:pt x="43" y="43"/>
                    </a:lnTo>
                    <a:lnTo>
                      <a:pt x="41" y="45"/>
                    </a:lnTo>
                    <a:lnTo>
                      <a:pt x="40" y="43"/>
                    </a:lnTo>
                    <a:lnTo>
                      <a:pt x="38" y="42"/>
                    </a:lnTo>
                    <a:lnTo>
                      <a:pt x="38" y="39"/>
                    </a:lnTo>
                    <a:lnTo>
                      <a:pt x="38" y="12"/>
                    </a:lnTo>
                    <a:lnTo>
                      <a:pt x="38" y="9"/>
                    </a:lnTo>
                    <a:lnTo>
                      <a:pt x="38" y="7"/>
                    </a:lnTo>
                    <a:lnTo>
                      <a:pt x="37" y="5"/>
                    </a:lnTo>
                    <a:lnTo>
                      <a:pt x="36" y="3"/>
                    </a:lnTo>
                    <a:lnTo>
                      <a:pt x="33" y="2"/>
                    </a:lnTo>
                    <a:lnTo>
                      <a:pt x="28" y="0"/>
                    </a:lnTo>
                    <a:lnTo>
                      <a:pt x="23" y="0"/>
                    </a:lnTo>
                    <a:lnTo>
                      <a:pt x="17" y="0"/>
                    </a:lnTo>
                    <a:lnTo>
                      <a:pt x="11" y="2"/>
                    </a:lnTo>
                    <a:lnTo>
                      <a:pt x="8" y="3"/>
                    </a:lnTo>
                    <a:lnTo>
                      <a:pt x="5" y="6"/>
                    </a:lnTo>
                    <a:lnTo>
                      <a:pt x="4" y="9"/>
                    </a:lnTo>
                    <a:lnTo>
                      <a:pt x="4" y="10"/>
                    </a:lnTo>
                    <a:lnTo>
                      <a:pt x="4" y="13"/>
                    </a:lnTo>
                    <a:lnTo>
                      <a:pt x="5" y="16"/>
                    </a:lnTo>
                    <a:lnTo>
                      <a:pt x="8" y="16"/>
                    </a:lnTo>
                    <a:lnTo>
                      <a:pt x="11" y="16"/>
                    </a:lnTo>
                    <a:lnTo>
                      <a:pt x="13" y="15"/>
                    </a:lnTo>
                    <a:lnTo>
                      <a:pt x="14" y="12"/>
                    </a:lnTo>
                    <a:lnTo>
                      <a:pt x="13" y="9"/>
                    </a:lnTo>
                    <a:lnTo>
                      <a:pt x="11" y="7"/>
                    </a:lnTo>
                    <a:lnTo>
                      <a:pt x="10" y="6"/>
                    </a:lnTo>
                    <a:lnTo>
                      <a:pt x="11" y="5"/>
                    </a:lnTo>
                    <a:lnTo>
                      <a:pt x="13" y="3"/>
                    </a:lnTo>
                    <a:lnTo>
                      <a:pt x="15" y="3"/>
                    </a:lnTo>
                    <a:lnTo>
                      <a:pt x="18" y="2"/>
                    </a:lnTo>
                    <a:lnTo>
                      <a:pt x="21" y="2"/>
                    </a:lnTo>
                    <a:lnTo>
                      <a:pt x="24" y="2"/>
                    </a:lnTo>
                    <a:lnTo>
                      <a:pt x="25" y="3"/>
                    </a:lnTo>
                    <a:lnTo>
                      <a:pt x="27" y="5"/>
                    </a:lnTo>
                    <a:lnTo>
                      <a:pt x="28" y="6"/>
                    </a:lnTo>
                    <a:lnTo>
                      <a:pt x="30" y="9"/>
                    </a:lnTo>
                    <a:lnTo>
                      <a:pt x="30" y="20"/>
                    </a:lnTo>
                    <a:lnTo>
                      <a:pt x="14" y="22"/>
                    </a:lnTo>
                    <a:lnTo>
                      <a:pt x="4" y="28"/>
                    </a:lnTo>
                    <a:lnTo>
                      <a:pt x="0" y="38"/>
                    </a:lnTo>
                    <a:lnTo>
                      <a:pt x="1" y="40"/>
                    </a:lnTo>
                    <a:lnTo>
                      <a:pt x="3" y="45"/>
                    </a:lnTo>
                    <a:lnTo>
                      <a:pt x="4" y="46"/>
                    </a:lnTo>
                    <a:lnTo>
                      <a:pt x="7" y="48"/>
                    </a:lnTo>
                    <a:lnTo>
                      <a:pt x="10" y="49"/>
                    </a:lnTo>
                    <a:lnTo>
                      <a:pt x="14" y="49"/>
                    </a:lnTo>
                    <a:lnTo>
                      <a:pt x="18" y="49"/>
                    </a:lnTo>
                    <a:lnTo>
                      <a:pt x="23" y="48"/>
                    </a:lnTo>
                    <a:lnTo>
                      <a:pt x="25" y="45"/>
                    </a:lnTo>
                    <a:lnTo>
                      <a:pt x="30" y="42"/>
                    </a:lnTo>
                    <a:lnTo>
                      <a:pt x="30" y="45"/>
                    </a:lnTo>
                    <a:lnTo>
                      <a:pt x="33" y="46"/>
                    </a:lnTo>
                    <a:lnTo>
                      <a:pt x="34" y="48"/>
                    </a:lnTo>
                    <a:lnTo>
                      <a:pt x="37" y="49"/>
                    </a:lnTo>
                    <a:lnTo>
                      <a:pt x="41" y="48"/>
                    </a:lnTo>
                    <a:lnTo>
                      <a:pt x="44" y="46"/>
                    </a:lnTo>
                    <a:lnTo>
                      <a:pt x="46" y="43"/>
                    </a:lnTo>
                    <a:lnTo>
                      <a:pt x="47" y="39"/>
                    </a:lnTo>
                    <a:lnTo>
                      <a:pt x="46" y="39"/>
                    </a:lnTo>
                    <a:close/>
                  </a:path>
                </a:pathLst>
              </a:custGeom>
              <a:solidFill>
                <a:srgbClr val="000070"/>
              </a:solidFill>
              <a:ln w="0">
                <a:solidFill>
                  <a:srgbClr val="00007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46" name="Freeform 1409"/>
              <p:cNvSpPr>
                <a:spLocks/>
              </p:cNvSpPr>
              <p:nvPr/>
            </p:nvSpPr>
            <p:spPr bwMode="auto">
              <a:xfrm>
                <a:off x="4795" y="3359"/>
                <a:ext cx="28" cy="82"/>
              </a:xfrm>
              <a:custGeom>
                <a:avLst/>
                <a:gdLst>
                  <a:gd name="T0" fmla="*/ 0 w 28"/>
                  <a:gd name="T1" fmla="*/ 82 h 82"/>
                  <a:gd name="T2" fmla="*/ 0 w 28"/>
                  <a:gd name="T3" fmla="*/ 79 h 82"/>
                  <a:gd name="T4" fmla="*/ 9 w 28"/>
                  <a:gd name="T5" fmla="*/ 79 h 82"/>
                  <a:gd name="T6" fmla="*/ 9 w 28"/>
                  <a:gd name="T7" fmla="*/ 3 h 82"/>
                  <a:gd name="T8" fmla="*/ 0 w 28"/>
                  <a:gd name="T9" fmla="*/ 3 h 82"/>
                  <a:gd name="T10" fmla="*/ 0 w 28"/>
                  <a:gd name="T11" fmla="*/ 0 h 82"/>
                  <a:gd name="T12" fmla="*/ 5 w 28"/>
                  <a:gd name="T13" fmla="*/ 0 h 82"/>
                  <a:gd name="T14" fmla="*/ 12 w 28"/>
                  <a:gd name="T15" fmla="*/ 0 h 82"/>
                  <a:gd name="T16" fmla="*/ 19 w 28"/>
                  <a:gd name="T17" fmla="*/ 0 h 82"/>
                  <a:gd name="T18" fmla="*/ 19 w 28"/>
                  <a:gd name="T19" fmla="*/ 79 h 82"/>
                  <a:gd name="T20" fmla="*/ 28 w 28"/>
                  <a:gd name="T21" fmla="*/ 79 h 82"/>
                  <a:gd name="T22" fmla="*/ 28 w 28"/>
                  <a:gd name="T23" fmla="*/ 82 h 82"/>
                  <a:gd name="T24" fmla="*/ 0 w 28"/>
                  <a:gd name="T25" fmla="*/ 82 h 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8" h="82">
                    <a:moveTo>
                      <a:pt x="0" y="82"/>
                    </a:moveTo>
                    <a:lnTo>
                      <a:pt x="0" y="79"/>
                    </a:lnTo>
                    <a:lnTo>
                      <a:pt x="9" y="79"/>
                    </a:lnTo>
                    <a:lnTo>
                      <a:pt x="9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12" y="0"/>
                    </a:lnTo>
                    <a:lnTo>
                      <a:pt x="19" y="0"/>
                    </a:lnTo>
                    <a:lnTo>
                      <a:pt x="19" y="79"/>
                    </a:lnTo>
                    <a:lnTo>
                      <a:pt x="28" y="79"/>
                    </a:lnTo>
                    <a:lnTo>
                      <a:pt x="28" y="82"/>
                    </a:lnTo>
                    <a:lnTo>
                      <a:pt x="0" y="82"/>
                    </a:lnTo>
                    <a:close/>
                  </a:path>
                </a:pathLst>
              </a:custGeom>
              <a:solidFill>
                <a:srgbClr val="000070"/>
              </a:solidFill>
              <a:ln w="0">
                <a:solidFill>
                  <a:srgbClr val="00007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47" name="Freeform 1410"/>
              <p:cNvSpPr>
                <a:spLocks noEditPoints="1"/>
              </p:cNvSpPr>
              <p:nvPr/>
            </p:nvSpPr>
            <p:spPr bwMode="auto">
              <a:xfrm>
                <a:off x="4827" y="3363"/>
                <a:ext cx="24" cy="78"/>
              </a:xfrm>
              <a:custGeom>
                <a:avLst/>
                <a:gdLst>
                  <a:gd name="T0" fmla="*/ 7 w 24"/>
                  <a:gd name="T1" fmla="*/ 6 h 78"/>
                  <a:gd name="T2" fmla="*/ 7 w 24"/>
                  <a:gd name="T3" fmla="*/ 9 h 78"/>
                  <a:gd name="T4" fmla="*/ 10 w 24"/>
                  <a:gd name="T5" fmla="*/ 10 h 78"/>
                  <a:gd name="T6" fmla="*/ 13 w 24"/>
                  <a:gd name="T7" fmla="*/ 12 h 78"/>
                  <a:gd name="T8" fmla="*/ 16 w 24"/>
                  <a:gd name="T9" fmla="*/ 12 h 78"/>
                  <a:gd name="T10" fmla="*/ 17 w 24"/>
                  <a:gd name="T11" fmla="*/ 9 h 78"/>
                  <a:gd name="T12" fmla="*/ 19 w 24"/>
                  <a:gd name="T13" fmla="*/ 6 h 78"/>
                  <a:gd name="T14" fmla="*/ 17 w 24"/>
                  <a:gd name="T15" fmla="*/ 3 h 78"/>
                  <a:gd name="T16" fmla="*/ 16 w 24"/>
                  <a:gd name="T17" fmla="*/ 0 h 78"/>
                  <a:gd name="T18" fmla="*/ 13 w 24"/>
                  <a:gd name="T19" fmla="*/ 0 h 78"/>
                  <a:gd name="T20" fmla="*/ 10 w 24"/>
                  <a:gd name="T21" fmla="*/ 0 h 78"/>
                  <a:gd name="T22" fmla="*/ 7 w 24"/>
                  <a:gd name="T23" fmla="*/ 3 h 78"/>
                  <a:gd name="T24" fmla="*/ 7 w 24"/>
                  <a:gd name="T25" fmla="*/ 6 h 78"/>
                  <a:gd name="T26" fmla="*/ 24 w 24"/>
                  <a:gd name="T27" fmla="*/ 78 h 78"/>
                  <a:gd name="T28" fmla="*/ 24 w 24"/>
                  <a:gd name="T29" fmla="*/ 75 h 78"/>
                  <a:gd name="T30" fmla="*/ 17 w 24"/>
                  <a:gd name="T31" fmla="*/ 75 h 78"/>
                  <a:gd name="T32" fmla="*/ 17 w 24"/>
                  <a:gd name="T33" fmla="*/ 30 h 78"/>
                  <a:gd name="T34" fmla="*/ 11 w 24"/>
                  <a:gd name="T35" fmla="*/ 30 h 78"/>
                  <a:gd name="T36" fmla="*/ 4 w 24"/>
                  <a:gd name="T37" fmla="*/ 30 h 78"/>
                  <a:gd name="T38" fmla="*/ 0 w 24"/>
                  <a:gd name="T39" fmla="*/ 30 h 78"/>
                  <a:gd name="T40" fmla="*/ 0 w 24"/>
                  <a:gd name="T41" fmla="*/ 33 h 78"/>
                  <a:gd name="T42" fmla="*/ 9 w 24"/>
                  <a:gd name="T43" fmla="*/ 33 h 78"/>
                  <a:gd name="T44" fmla="*/ 9 w 24"/>
                  <a:gd name="T45" fmla="*/ 75 h 78"/>
                  <a:gd name="T46" fmla="*/ 0 w 24"/>
                  <a:gd name="T47" fmla="*/ 75 h 78"/>
                  <a:gd name="T48" fmla="*/ 0 w 24"/>
                  <a:gd name="T49" fmla="*/ 78 h 78"/>
                  <a:gd name="T50" fmla="*/ 24 w 24"/>
                  <a:gd name="T51" fmla="*/ 78 h 7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" h="78">
                    <a:moveTo>
                      <a:pt x="7" y="6"/>
                    </a:moveTo>
                    <a:lnTo>
                      <a:pt x="7" y="9"/>
                    </a:lnTo>
                    <a:lnTo>
                      <a:pt x="10" y="10"/>
                    </a:lnTo>
                    <a:lnTo>
                      <a:pt x="13" y="12"/>
                    </a:lnTo>
                    <a:lnTo>
                      <a:pt x="16" y="12"/>
                    </a:lnTo>
                    <a:lnTo>
                      <a:pt x="17" y="9"/>
                    </a:lnTo>
                    <a:lnTo>
                      <a:pt x="19" y="6"/>
                    </a:lnTo>
                    <a:lnTo>
                      <a:pt x="17" y="3"/>
                    </a:lnTo>
                    <a:lnTo>
                      <a:pt x="16" y="0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7" y="3"/>
                    </a:lnTo>
                    <a:lnTo>
                      <a:pt x="7" y="6"/>
                    </a:lnTo>
                    <a:close/>
                    <a:moveTo>
                      <a:pt x="24" y="78"/>
                    </a:moveTo>
                    <a:lnTo>
                      <a:pt x="24" y="75"/>
                    </a:lnTo>
                    <a:lnTo>
                      <a:pt x="17" y="75"/>
                    </a:lnTo>
                    <a:lnTo>
                      <a:pt x="17" y="30"/>
                    </a:lnTo>
                    <a:lnTo>
                      <a:pt x="11" y="30"/>
                    </a:lnTo>
                    <a:lnTo>
                      <a:pt x="4" y="30"/>
                    </a:lnTo>
                    <a:lnTo>
                      <a:pt x="0" y="30"/>
                    </a:lnTo>
                    <a:lnTo>
                      <a:pt x="0" y="33"/>
                    </a:lnTo>
                    <a:lnTo>
                      <a:pt x="9" y="33"/>
                    </a:lnTo>
                    <a:lnTo>
                      <a:pt x="9" y="75"/>
                    </a:lnTo>
                    <a:lnTo>
                      <a:pt x="0" y="75"/>
                    </a:lnTo>
                    <a:lnTo>
                      <a:pt x="0" y="78"/>
                    </a:lnTo>
                    <a:lnTo>
                      <a:pt x="24" y="78"/>
                    </a:lnTo>
                    <a:close/>
                  </a:path>
                </a:pathLst>
              </a:custGeom>
              <a:solidFill>
                <a:srgbClr val="000070"/>
              </a:solidFill>
              <a:ln w="0">
                <a:solidFill>
                  <a:srgbClr val="00007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48" name="Freeform 1411"/>
              <p:cNvSpPr>
                <a:spLocks noEditPoints="1"/>
              </p:cNvSpPr>
              <p:nvPr/>
            </p:nvSpPr>
            <p:spPr bwMode="auto">
              <a:xfrm>
                <a:off x="4858" y="3393"/>
                <a:ext cx="48" cy="49"/>
              </a:xfrm>
              <a:custGeom>
                <a:avLst/>
                <a:gdLst>
                  <a:gd name="T0" fmla="*/ 29 w 48"/>
                  <a:gd name="T1" fmla="*/ 36 h 49"/>
                  <a:gd name="T2" fmla="*/ 28 w 48"/>
                  <a:gd name="T3" fmla="*/ 40 h 49"/>
                  <a:gd name="T4" fmla="*/ 25 w 48"/>
                  <a:gd name="T5" fmla="*/ 43 h 49"/>
                  <a:gd name="T6" fmla="*/ 18 w 48"/>
                  <a:gd name="T7" fmla="*/ 45 h 49"/>
                  <a:gd name="T8" fmla="*/ 12 w 48"/>
                  <a:gd name="T9" fmla="*/ 42 h 49"/>
                  <a:gd name="T10" fmla="*/ 9 w 48"/>
                  <a:gd name="T11" fmla="*/ 35 h 49"/>
                  <a:gd name="T12" fmla="*/ 12 w 48"/>
                  <a:gd name="T13" fmla="*/ 28 h 49"/>
                  <a:gd name="T14" fmla="*/ 18 w 48"/>
                  <a:gd name="T15" fmla="*/ 25 h 49"/>
                  <a:gd name="T16" fmla="*/ 26 w 48"/>
                  <a:gd name="T17" fmla="*/ 23 h 49"/>
                  <a:gd name="T18" fmla="*/ 29 w 48"/>
                  <a:gd name="T19" fmla="*/ 33 h 49"/>
                  <a:gd name="T20" fmla="*/ 45 w 48"/>
                  <a:gd name="T21" fmla="*/ 40 h 49"/>
                  <a:gd name="T22" fmla="*/ 42 w 48"/>
                  <a:gd name="T23" fmla="*/ 43 h 49"/>
                  <a:gd name="T24" fmla="*/ 39 w 48"/>
                  <a:gd name="T25" fmla="*/ 45 h 49"/>
                  <a:gd name="T26" fmla="*/ 39 w 48"/>
                  <a:gd name="T27" fmla="*/ 42 h 49"/>
                  <a:gd name="T28" fmla="*/ 39 w 48"/>
                  <a:gd name="T29" fmla="*/ 12 h 49"/>
                  <a:gd name="T30" fmla="*/ 38 w 48"/>
                  <a:gd name="T31" fmla="*/ 7 h 49"/>
                  <a:gd name="T32" fmla="*/ 36 w 48"/>
                  <a:gd name="T33" fmla="*/ 3 h 49"/>
                  <a:gd name="T34" fmla="*/ 29 w 48"/>
                  <a:gd name="T35" fmla="*/ 0 h 49"/>
                  <a:gd name="T36" fmla="*/ 16 w 48"/>
                  <a:gd name="T37" fmla="*/ 0 h 49"/>
                  <a:gd name="T38" fmla="*/ 8 w 48"/>
                  <a:gd name="T39" fmla="*/ 3 h 49"/>
                  <a:gd name="T40" fmla="*/ 5 w 48"/>
                  <a:gd name="T41" fmla="*/ 9 h 49"/>
                  <a:gd name="T42" fmla="*/ 5 w 48"/>
                  <a:gd name="T43" fmla="*/ 13 h 49"/>
                  <a:gd name="T44" fmla="*/ 9 w 48"/>
                  <a:gd name="T45" fmla="*/ 16 h 49"/>
                  <a:gd name="T46" fmla="*/ 13 w 48"/>
                  <a:gd name="T47" fmla="*/ 15 h 49"/>
                  <a:gd name="T48" fmla="*/ 13 w 48"/>
                  <a:gd name="T49" fmla="*/ 9 h 49"/>
                  <a:gd name="T50" fmla="*/ 10 w 48"/>
                  <a:gd name="T51" fmla="*/ 7 h 49"/>
                  <a:gd name="T52" fmla="*/ 10 w 48"/>
                  <a:gd name="T53" fmla="*/ 5 h 49"/>
                  <a:gd name="T54" fmla="*/ 16 w 48"/>
                  <a:gd name="T55" fmla="*/ 3 h 49"/>
                  <a:gd name="T56" fmla="*/ 20 w 48"/>
                  <a:gd name="T57" fmla="*/ 2 h 49"/>
                  <a:gd name="T58" fmla="*/ 26 w 48"/>
                  <a:gd name="T59" fmla="*/ 3 h 49"/>
                  <a:gd name="T60" fmla="*/ 29 w 48"/>
                  <a:gd name="T61" fmla="*/ 6 h 49"/>
                  <a:gd name="T62" fmla="*/ 29 w 48"/>
                  <a:gd name="T63" fmla="*/ 20 h 49"/>
                  <a:gd name="T64" fmla="*/ 3 w 48"/>
                  <a:gd name="T65" fmla="*/ 28 h 49"/>
                  <a:gd name="T66" fmla="*/ 0 w 48"/>
                  <a:gd name="T67" fmla="*/ 40 h 49"/>
                  <a:gd name="T68" fmla="*/ 5 w 48"/>
                  <a:gd name="T69" fmla="*/ 46 h 49"/>
                  <a:gd name="T70" fmla="*/ 10 w 48"/>
                  <a:gd name="T71" fmla="*/ 49 h 49"/>
                  <a:gd name="T72" fmla="*/ 18 w 48"/>
                  <a:gd name="T73" fmla="*/ 49 h 49"/>
                  <a:gd name="T74" fmla="*/ 26 w 48"/>
                  <a:gd name="T75" fmla="*/ 45 h 49"/>
                  <a:gd name="T76" fmla="*/ 31 w 48"/>
                  <a:gd name="T77" fmla="*/ 45 h 49"/>
                  <a:gd name="T78" fmla="*/ 35 w 48"/>
                  <a:gd name="T79" fmla="*/ 48 h 49"/>
                  <a:gd name="T80" fmla="*/ 41 w 48"/>
                  <a:gd name="T81" fmla="*/ 48 h 49"/>
                  <a:gd name="T82" fmla="*/ 46 w 48"/>
                  <a:gd name="T83" fmla="*/ 43 h 49"/>
                  <a:gd name="T84" fmla="*/ 45 w 48"/>
                  <a:gd name="T85" fmla="*/ 39 h 49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48" h="49">
                    <a:moveTo>
                      <a:pt x="29" y="33"/>
                    </a:moveTo>
                    <a:lnTo>
                      <a:pt x="29" y="36"/>
                    </a:lnTo>
                    <a:lnTo>
                      <a:pt x="29" y="39"/>
                    </a:lnTo>
                    <a:lnTo>
                      <a:pt x="28" y="40"/>
                    </a:lnTo>
                    <a:lnTo>
                      <a:pt x="26" y="40"/>
                    </a:lnTo>
                    <a:lnTo>
                      <a:pt x="25" y="43"/>
                    </a:lnTo>
                    <a:lnTo>
                      <a:pt x="22" y="43"/>
                    </a:lnTo>
                    <a:lnTo>
                      <a:pt x="18" y="45"/>
                    </a:lnTo>
                    <a:lnTo>
                      <a:pt x="15" y="43"/>
                    </a:lnTo>
                    <a:lnTo>
                      <a:pt x="12" y="42"/>
                    </a:lnTo>
                    <a:lnTo>
                      <a:pt x="9" y="39"/>
                    </a:lnTo>
                    <a:lnTo>
                      <a:pt x="9" y="35"/>
                    </a:lnTo>
                    <a:lnTo>
                      <a:pt x="9" y="30"/>
                    </a:lnTo>
                    <a:lnTo>
                      <a:pt x="12" y="28"/>
                    </a:lnTo>
                    <a:lnTo>
                      <a:pt x="15" y="26"/>
                    </a:lnTo>
                    <a:lnTo>
                      <a:pt x="18" y="25"/>
                    </a:lnTo>
                    <a:lnTo>
                      <a:pt x="22" y="23"/>
                    </a:lnTo>
                    <a:lnTo>
                      <a:pt x="26" y="23"/>
                    </a:lnTo>
                    <a:lnTo>
                      <a:pt x="29" y="23"/>
                    </a:lnTo>
                    <a:lnTo>
                      <a:pt x="29" y="33"/>
                    </a:lnTo>
                    <a:close/>
                    <a:moveTo>
                      <a:pt x="45" y="39"/>
                    </a:moveTo>
                    <a:lnTo>
                      <a:pt x="45" y="40"/>
                    </a:lnTo>
                    <a:lnTo>
                      <a:pt x="43" y="42"/>
                    </a:lnTo>
                    <a:lnTo>
                      <a:pt x="42" y="43"/>
                    </a:lnTo>
                    <a:lnTo>
                      <a:pt x="41" y="45"/>
                    </a:lnTo>
                    <a:lnTo>
                      <a:pt x="39" y="45"/>
                    </a:lnTo>
                    <a:lnTo>
                      <a:pt x="39" y="43"/>
                    </a:lnTo>
                    <a:lnTo>
                      <a:pt x="39" y="42"/>
                    </a:lnTo>
                    <a:lnTo>
                      <a:pt x="39" y="39"/>
                    </a:lnTo>
                    <a:lnTo>
                      <a:pt x="39" y="12"/>
                    </a:lnTo>
                    <a:lnTo>
                      <a:pt x="39" y="9"/>
                    </a:lnTo>
                    <a:lnTo>
                      <a:pt x="38" y="7"/>
                    </a:lnTo>
                    <a:lnTo>
                      <a:pt x="38" y="5"/>
                    </a:lnTo>
                    <a:lnTo>
                      <a:pt x="36" y="3"/>
                    </a:lnTo>
                    <a:lnTo>
                      <a:pt x="33" y="2"/>
                    </a:lnTo>
                    <a:lnTo>
                      <a:pt x="29" y="0"/>
                    </a:lnTo>
                    <a:lnTo>
                      <a:pt x="23" y="0"/>
                    </a:lnTo>
                    <a:lnTo>
                      <a:pt x="16" y="0"/>
                    </a:lnTo>
                    <a:lnTo>
                      <a:pt x="12" y="2"/>
                    </a:lnTo>
                    <a:lnTo>
                      <a:pt x="8" y="3"/>
                    </a:lnTo>
                    <a:lnTo>
                      <a:pt x="6" y="6"/>
                    </a:lnTo>
                    <a:lnTo>
                      <a:pt x="5" y="9"/>
                    </a:lnTo>
                    <a:lnTo>
                      <a:pt x="3" y="10"/>
                    </a:lnTo>
                    <a:lnTo>
                      <a:pt x="5" y="13"/>
                    </a:lnTo>
                    <a:lnTo>
                      <a:pt x="6" y="16"/>
                    </a:lnTo>
                    <a:lnTo>
                      <a:pt x="9" y="16"/>
                    </a:lnTo>
                    <a:lnTo>
                      <a:pt x="12" y="16"/>
                    </a:lnTo>
                    <a:lnTo>
                      <a:pt x="13" y="15"/>
                    </a:lnTo>
                    <a:lnTo>
                      <a:pt x="13" y="12"/>
                    </a:lnTo>
                    <a:lnTo>
                      <a:pt x="13" y="9"/>
                    </a:lnTo>
                    <a:lnTo>
                      <a:pt x="12" y="7"/>
                    </a:lnTo>
                    <a:lnTo>
                      <a:pt x="10" y="7"/>
                    </a:lnTo>
                    <a:lnTo>
                      <a:pt x="10" y="6"/>
                    </a:lnTo>
                    <a:lnTo>
                      <a:pt x="10" y="5"/>
                    </a:lnTo>
                    <a:lnTo>
                      <a:pt x="13" y="3"/>
                    </a:lnTo>
                    <a:lnTo>
                      <a:pt x="16" y="3"/>
                    </a:lnTo>
                    <a:lnTo>
                      <a:pt x="19" y="2"/>
                    </a:lnTo>
                    <a:lnTo>
                      <a:pt x="20" y="2"/>
                    </a:lnTo>
                    <a:lnTo>
                      <a:pt x="23" y="2"/>
                    </a:lnTo>
                    <a:lnTo>
                      <a:pt x="26" y="3"/>
                    </a:lnTo>
                    <a:lnTo>
                      <a:pt x="28" y="5"/>
                    </a:lnTo>
                    <a:lnTo>
                      <a:pt x="29" y="6"/>
                    </a:lnTo>
                    <a:lnTo>
                      <a:pt x="29" y="9"/>
                    </a:lnTo>
                    <a:lnTo>
                      <a:pt x="29" y="20"/>
                    </a:lnTo>
                    <a:lnTo>
                      <a:pt x="13" y="22"/>
                    </a:lnTo>
                    <a:lnTo>
                      <a:pt x="3" y="28"/>
                    </a:lnTo>
                    <a:lnTo>
                      <a:pt x="0" y="38"/>
                    </a:lnTo>
                    <a:lnTo>
                      <a:pt x="0" y="40"/>
                    </a:lnTo>
                    <a:lnTo>
                      <a:pt x="2" y="45"/>
                    </a:lnTo>
                    <a:lnTo>
                      <a:pt x="5" y="46"/>
                    </a:lnTo>
                    <a:lnTo>
                      <a:pt x="8" y="48"/>
                    </a:lnTo>
                    <a:lnTo>
                      <a:pt x="10" y="49"/>
                    </a:lnTo>
                    <a:lnTo>
                      <a:pt x="13" y="49"/>
                    </a:lnTo>
                    <a:lnTo>
                      <a:pt x="18" y="49"/>
                    </a:lnTo>
                    <a:lnTo>
                      <a:pt x="22" y="48"/>
                    </a:lnTo>
                    <a:lnTo>
                      <a:pt x="26" y="45"/>
                    </a:lnTo>
                    <a:lnTo>
                      <a:pt x="29" y="42"/>
                    </a:lnTo>
                    <a:lnTo>
                      <a:pt x="31" y="45"/>
                    </a:lnTo>
                    <a:lnTo>
                      <a:pt x="32" y="46"/>
                    </a:lnTo>
                    <a:lnTo>
                      <a:pt x="35" y="48"/>
                    </a:lnTo>
                    <a:lnTo>
                      <a:pt x="38" y="49"/>
                    </a:lnTo>
                    <a:lnTo>
                      <a:pt x="41" y="48"/>
                    </a:lnTo>
                    <a:lnTo>
                      <a:pt x="43" y="46"/>
                    </a:lnTo>
                    <a:lnTo>
                      <a:pt x="46" y="43"/>
                    </a:lnTo>
                    <a:lnTo>
                      <a:pt x="48" y="39"/>
                    </a:lnTo>
                    <a:lnTo>
                      <a:pt x="45" y="39"/>
                    </a:lnTo>
                    <a:close/>
                  </a:path>
                </a:pathLst>
              </a:custGeom>
              <a:solidFill>
                <a:srgbClr val="000070"/>
              </a:solidFill>
              <a:ln w="0">
                <a:solidFill>
                  <a:srgbClr val="00007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49" name="Freeform 1412"/>
              <p:cNvSpPr>
                <a:spLocks/>
              </p:cNvSpPr>
              <p:nvPr/>
            </p:nvSpPr>
            <p:spPr bwMode="auto">
              <a:xfrm>
                <a:off x="4907" y="3393"/>
                <a:ext cx="53" cy="48"/>
              </a:xfrm>
              <a:custGeom>
                <a:avLst/>
                <a:gdLst>
                  <a:gd name="T0" fmla="*/ 7 w 53"/>
                  <a:gd name="T1" fmla="*/ 3 h 48"/>
                  <a:gd name="T2" fmla="*/ 0 w 53"/>
                  <a:gd name="T3" fmla="*/ 3 h 48"/>
                  <a:gd name="T4" fmla="*/ 0 w 53"/>
                  <a:gd name="T5" fmla="*/ 0 h 48"/>
                  <a:gd name="T6" fmla="*/ 3 w 53"/>
                  <a:gd name="T7" fmla="*/ 0 h 48"/>
                  <a:gd name="T8" fmla="*/ 6 w 53"/>
                  <a:gd name="T9" fmla="*/ 0 h 48"/>
                  <a:gd name="T10" fmla="*/ 10 w 53"/>
                  <a:gd name="T11" fmla="*/ 0 h 48"/>
                  <a:gd name="T12" fmla="*/ 13 w 53"/>
                  <a:gd name="T13" fmla="*/ 0 h 48"/>
                  <a:gd name="T14" fmla="*/ 16 w 53"/>
                  <a:gd name="T15" fmla="*/ 0 h 48"/>
                  <a:gd name="T16" fmla="*/ 16 w 53"/>
                  <a:gd name="T17" fmla="*/ 12 h 48"/>
                  <a:gd name="T18" fmla="*/ 16 w 53"/>
                  <a:gd name="T19" fmla="*/ 12 h 48"/>
                  <a:gd name="T20" fmla="*/ 19 w 53"/>
                  <a:gd name="T21" fmla="*/ 7 h 48"/>
                  <a:gd name="T22" fmla="*/ 22 w 53"/>
                  <a:gd name="T23" fmla="*/ 5 h 48"/>
                  <a:gd name="T24" fmla="*/ 24 w 53"/>
                  <a:gd name="T25" fmla="*/ 2 h 48"/>
                  <a:gd name="T26" fmla="*/ 27 w 53"/>
                  <a:gd name="T27" fmla="*/ 0 h 48"/>
                  <a:gd name="T28" fmla="*/ 33 w 53"/>
                  <a:gd name="T29" fmla="*/ 0 h 48"/>
                  <a:gd name="T30" fmla="*/ 35 w 53"/>
                  <a:gd name="T31" fmla="*/ 0 h 48"/>
                  <a:gd name="T32" fmla="*/ 37 w 53"/>
                  <a:gd name="T33" fmla="*/ 0 h 48"/>
                  <a:gd name="T34" fmla="*/ 40 w 53"/>
                  <a:gd name="T35" fmla="*/ 0 h 48"/>
                  <a:gd name="T36" fmla="*/ 43 w 53"/>
                  <a:gd name="T37" fmla="*/ 2 h 48"/>
                  <a:gd name="T38" fmla="*/ 45 w 53"/>
                  <a:gd name="T39" fmla="*/ 5 h 48"/>
                  <a:gd name="T40" fmla="*/ 46 w 53"/>
                  <a:gd name="T41" fmla="*/ 7 h 48"/>
                  <a:gd name="T42" fmla="*/ 46 w 53"/>
                  <a:gd name="T43" fmla="*/ 12 h 48"/>
                  <a:gd name="T44" fmla="*/ 46 w 53"/>
                  <a:gd name="T45" fmla="*/ 45 h 48"/>
                  <a:gd name="T46" fmla="*/ 53 w 53"/>
                  <a:gd name="T47" fmla="*/ 45 h 48"/>
                  <a:gd name="T48" fmla="*/ 53 w 53"/>
                  <a:gd name="T49" fmla="*/ 48 h 48"/>
                  <a:gd name="T50" fmla="*/ 32 w 53"/>
                  <a:gd name="T51" fmla="*/ 48 h 48"/>
                  <a:gd name="T52" fmla="*/ 32 w 53"/>
                  <a:gd name="T53" fmla="*/ 45 h 48"/>
                  <a:gd name="T54" fmla="*/ 37 w 53"/>
                  <a:gd name="T55" fmla="*/ 45 h 48"/>
                  <a:gd name="T56" fmla="*/ 37 w 53"/>
                  <a:gd name="T57" fmla="*/ 13 h 48"/>
                  <a:gd name="T58" fmla="*/ 37 w 53"/>
                  <a:gd name="T59" fmla="*/ 9 h 48"/>
                  <a:gd name="T60" fmla="*/ 36 w 53"/>
                  <a:gd name="T61" fmla="*/ 6 h 48"/>
                  <a:gd name="T62" fmla="*/ 35 w 53"/>
                  <a:gd name="T63" fmla="*/ 5 h 48"/>
                  <a:gd name="T64" fmla="*/ 33 w 53"/>
                  <a:gd name="T65" fmla="*/ 3 h 48"/>
                  <a:gd name="T66" fmla="*/ 30 w 53"/>
                  <a:gd name="T67" fmla="*/ 3 h 48"/>
                  <a:gd name="T68" fmla="*/ 26 w 53"/>
                  <a:gd name="T69" fmla="*/ 5 h 48"/>
                  <a:gd name="T70" fmla="*/ 23 w 53"/>
                  <a:gd name="T71" fmla="*/ 6 h 48"/>
                  <a:gd name="T72" fmla="*/ 20 w 53"/>
                  <a:gd name="T73" fmla="*/ 10 h 48"/>
                  <a:gd name="T74" fmla="*/ 17 w 53"/>
                  <a:gd name="T75" fmla="*/ 13 h 48"/>
                  <a:gd name="T76" fmla="*/ 16 w 53"/>
                  <a:gd name="T77" fmla="*/ 19 h 48"/>
                  <a:gd name="T78" fmla="*/ 16 w 53"/>
                  <a:gd name="T79" fmla="*/ 23 h 48"/>
                  <a:gd name="T80" fmla="*/ 16 w 53"/>
                  <a:gd name="T81" fmla="*/ 45 h 48"/>
                  <a:gd name="T82" fmla="*/ 23 w 53"/>
                  <a:gd name="T83" fmla="*/ 45 h 48"/>
                  <a:gd name="T84" fmla="*/ 23 w 53"/>
                  <a:gd name="T85" fmla="*/ 48 h 48"/>
                  <a:gd name="T86" fmla="*/ 0 w 53"/>
                  <a:gd name="T87" fmla="*/ 48 h 48"/>
                  <a:gd name="T88" fmla="*/ 0 w 53"/>
                  <a:gd name="T89" fmla="*/ 45 h 48"/>
                  <a:gd name="T90" fmla="*/ 7 w 53"/>
                  <a:gd name="T91" fmla="*/ 45 h 48"/>
                  <a:gd name="T92" fmla="*/ 7 w 53"/>
                  <a:gd name="T93" fmla="*/ 3 h 48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53" h="48">
                    <a:moveTo>
                      <a:pt x="7" y="3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6" y="0"/>
                    </a:lnTo>
                    <a:lnTo>
                      <a:pt x="16" y="12"/>
                    </a:lnTo>
                    <a:lnTo>
                      <a:pt x="19" y="7"/>
                    </a:lnTo>
                    <a:lnTo>
                      <a:pt x="22" y="5"/>
                    </a:lnTo>
                    <a:lnTo>
                      <a:pt x="24" y="2"/>
                    </a:lnTo>
                    <a:lnTo>
                      <a:pt x="27" y="0"/>
                    </a:lnTo>
                    <a:lnTo>
                      <a:pt x="33" y="0"/>
                    </a:lnTo>
                    <a:lnTo>
                      <a:pt x="35" y="0"/>
                    </a:lnTo>
                    <a:lnTo>
                      <a:pt x="37" y="0"/>
                    </a:lnTo>
                    <a:lnTo>
                      <a:pt x="40" y="0"/>
                    </a:lnTo>
                    <a:lnTo>
                      <a:pt x="43" y="2"/>
                    </a:lnTo>
                    <a:lnTo>
                      <a:pt x="45" y="5"/>
                    </a:lnTo>
                    <a:lnTo>
                      <a:pt x="46" y="7"/>
                    </a:lnTo>
                    <a:lnTo>
                      <a:pt x="46" y="12"/>
                    </a:lnTo>
                    <a:lnTo>
                      <a:pt x="46" y="45"/>
                    </a:lnTo>
                    <a:lnTo>
                      <a:pt x="53" y="45"/>
                    </a:lnTo>
                    <a:lnTo>
                      <a:pt x="53" y="48"/>
                    </a:lnTo>
                    <a:lnTo>
                      <a:pt x="32" y="48"/>
                    </a:lnTo>
                    <a:lnTo>
                      <a:pt x="32" y="45"/>
                    </a:lnTo>
                    <a:lnTo>
                      <a:pt x="37" y="45"/>
                    </a:lnTo>
                    <a:lnTo>
                      <a:pt x="37" y="13"/>
                    </a:lnTo>
                    <a:lnTo>
                      <a:pt x="37" y="9"/>
                    </a:lnTo>
                    <a:lnTo>
                      <a:pt x="36" y="6"/>
                    </a:lnTo>
                    <a:lnTo>
                      <a:pt x="35" y="5"/>
                    </a:lnTo>
                    <a:lnTo>
                      <a:pt x="33" y="3"/>
                    </a:lnTo>
                    <a:lnTo>
                      <a:pt x="30" y="3"/>
                    </a:lnTo>
                    <a:lnTo>
                      <a:pt x="26" y="5"/>
                    </a:lnTo>
                    <a:lnTo>
                      <a:pt x="23" y="6"/>
                    </a:lnTo>
                    <a:lnTo>
                      <a:pt x="20" y="10"/>
                    </a:lnTo>
                    <a:lnTo>
                      <a:pt x="17" y="13"/>
                    </a:lnTo>
                    <a:lnTo>
                      <a:pt x="16" y="19"/>
                    </a:lnTo>
                    <a:lnTo>
                      <a:pt x="16" y="23"/>
                    </a:lnTo>
                    <a:lnTo>
                      <a:pt x="16" y="45"/>
                    </a:lnTo>
                    <a:lnTo>
                      <a:pt x="23" y="45"/>
                    </a:lnTo>
                    <a:lnTo>
                      <a:pt x="23" y="48"/>
                    </a:lnTo>
                    <a:lnTo>
                      <a:pt x="0" y="48"/>
                    </a:lnTo>
                    <a:lnTo>
                      <a:pt x="0" y="45"/>
                    </a:lnTo>
                    <a:lnTo>
                      <a:pt x="7" y="45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70"/>
              </a:solidFill>
              <a:ln w="0">
                <a:solidFill>
                  <a:srgbClr val="00007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150" name="Freeform 1413"/>
              <p:cNvSpPr>
                <a:spLocks noEditPoints="1"/>
              </p:cNvSpPr>
              <p:nvPr/>
            </p:nvSpPr>
            <p:spPr bwMode="auto">
              <a:xfrm>
                <a:off x="4964" y="3393"/>
                <a:ext cx="45" cy="49"/>
              </a:xfrm>
              <a:custGeom>
                <a:avLst/>
                <a:gdLst>
                  <a:gd name="T0" fmla="*/ 12 w 45"/>
                  <a:gd name="T1" fmla="*/ 18 h 49"/>
                  <a:gd name="T2" fmla="*/ 12 w 45"/>
                  <a:gd name="T3" fmla="*/ 13 h 49"/>
                  <a:gd name="T4" fmla="*/ 13 w 45"/>
                  <a:gd name="T5" fmla="*/ 9 h 49"/>
                  <a:gd name="T6" fmla="*/ 13 w 45"/>
                  <a:gd name="T7" fmla="*/ 9 h 49"/>
                  <a:gd name="T8" fmla="*/ 15 w 45"/>
                  <a:gd name="T9" fmla="*/ 6 h 49"/>
                  <a:gd name="T10" fmla="*/ 16 w 45"/>
                  <a:gd name="T11" fmla="*/ 5 h 49"/>
                  <a:gd name="T12" fmla="*/ 19 w 45"/>
                  <a:gd name="T13" fmla="*/ 3 h 49"/>
                  <a:gd name="T14" fmla="*/ 23 w 45"/>
                  <a:gd name="T15" fmla="*/ 2 h 49"/>
                  <a:gd name="T16" fmla="*/ 26 w 45"/>
                  <a:gd name="T17" fmla="*/ 2 h 49"/>
                  <a:gd name="T18" fmla="*/ 29 w 45"/>
                  <a:gd name="T19" fmla="*/ 3 h 49"/>
                  <a:gd name="T20" fmla="*/ 32 w 45"/>
                  <a:gd name="T21" fmla="*/ 6 h 49"/>
                  <a:gd name="T22" fmla="*/ 33 w 45"/>
                  <a:gd name="T23" fmla="*/ 9 h 49"/>
                  <a:gd name="T24" fmla="*/ 33 w 45"/>
                  <a:gd name="T25" fmla="*/ 13 h 49"/>
                  <a:gd name="T26" fmla="*/ 33 w 45"/>
                  <a:gd name="T27" fmla="*/ 18 h 49"/>
                  <a:gd name="T28" fmla="*/ 12 w 45"/>
                  <a:gd name="T29" fmla="*/ 18 h 49"/>
                  <a:gd name="T30" fmla="*/ 42 w 45"/>
                  <a:gd name="T31" fmla="*/ 33 h 49"/>
                  <a:gd name="T32" fmla="*/ 41 w 45"/>
                  <a:gd name="T33" fmla="*/ 38 h 49"/>
                  <a:gd name="T34" fmla="*/ 38 w 45"/>
                  <a:gd name="T35" fmla="*/ 40 h 49"/>
                  <a:gd name="T36" fmla="*/ 33 w 45"/>
                  <a:gd name="T37" fmla="*/ 43 h 49"/>
                  <a:gd name="T38" fmla="*/ 31 w 45"/>
                  <a:gd name="T39" fmla="*/ 46 h 49"/>
                  <a:gd name="T40" fmla="*/ 26 w 45"/>
                  <a:gd name="T41" fmla="*/ 46 h 49"/>
                  <a:gd name="T42" fmla="*/ 20 w 45"/>
                  <a:gd name="T43" fmla="*/ 46 h 49"/>
                  <a:gd name="T44" fmla="*/ 18 w 45"/>
                  <a:gd name="T45" fmla="*/ 45 h 49"/>
                  <a:gd name="T46" fmla="*/ 15 w 45"/>
                  <a:gd name="T47" fmla="*/ 42 h 49"/>
                  <a:gd name="T48" fmla="*/ 13 w 45"/>
                  <a:gd name="T49" fmla="*/ 39 h 49"/>
                  <a:gd name="T50" fmla="*/ 12 w 45"/>
                  <a:gd name="T51" fmla="*/ 35 h 49"/>
                  <a:gd name="T52" fmla="*/ 12 w 45"/>
                  <a:gd name="T53" fmla="*/ 30 h 49"/>
                  <a:gd name="T54" fmla="*/ 12 w 45"/>
                  <a:gd name="T55" fmla="*/ 25 h 49"/>
                  <a:gd name="T56" fmla="*/ 12 w 45"/>
                  <a:gd name="T57" fmla="*/ 20 h 49"/>
                  <a:gd name="T58" fmla="*/ 45 w 45"/>
                  <a:gd name="T59" fmla="*/ 20 h 49"/>
                  <a:gd name="T60" fmla="*/ 43 w 45"/>
                  <a:gd name="T61" fmla="*/ 15 h 49"/>
                  <a:gd name="T62" fmla="*/ 42 w 45"/>
                  <a:gd name="T63" fmla="*/ 9 h 49"/>
                  <a:gd name="T64" fmla="*/ 39 w 45"/>
                  <a:gd name="T65" fmla="*/ 6 h 49"/>
                  <a:gd name="T66" fmla="*/ 35 w 45"/>
                  <a:gd name="T67" fmla="*/ 2 h 49"/>
                  <a:gd name="T68" fmla="*/ 29 w 45"/>
                  <a:gd name="T69" fmla="*/ 0 h 49"/>
                  <a:gd name="T70" fmla="*/ 23 w 45"/>
                  <a:gd name="T71" fmla="*/ 0 h 49"/>
                  <a:gd name="T72" fmla="*/ 13 w 45"/>
                  <a:gd name="T73" fmla="*/ 2 h 49"/>
                  <a:gd name="T74" fmla="*/ 6 w 45"/>
                  <a:gd name="T75" fmla="*/ 7 h 49"/>
                  <a:gd name="T76" fmla="*/ 2 w 45"/>
                  <a:gd name="T77" fmla="*/ 16 h 49"/>
                  <a:gd name="T78" fmla="*/ 0 w 45"/>
                  <a:gd name="T79" fmla="*/ 26 h 49"/>
                  <a:gd name="T80" fmla="*/ 3 w 45"/>
                  <a:gd name="T81" fmla="*/ 38 h 49"/>
                  <a:gd name="T82" fmla="*/ 12 w 45"/>
                  <a:gd name="T83" fmla="*/ 46 h 49"/>
                  <a:gd name="T84" fmla="*/ 23 w 45"/>
                  <a:gd name="T85" fmla="*/ 49 h 49"/>
                  <a:gd name="T86" fmla="*/ 29 w 45"/>
                  <a:gd name="T87" fmla="*/ 48 h 49"/>
                  <a:gd name="T88" fmla="*/ 35 w 45"/>
                  <a:gd name="T89" fmla="*/ 46 h 49"/>
                  <a:gd name="T90" fmla="*/ 39 w 45"/>
                  <a:gd name="T91" fmla="*/ 43 h 49"/>
                  <a:gd name="T92" fmla="*/ 42 w 45"/>
                  <a:gd name="T93" fmla="*/ 39 h 49"/>
                  <a:gd name="T94" fmla="*/ 45 w 45"/>
                  <a:gd name="T95" fmla="*/ 33 h 49"/>
                  <a:gd name="T96" fmla="*/ 42 w 45"/>
                  <a:gd name="T97" fmla="*/ 33 h 49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45" h="49">
                    <a:moveTo>
                      <a:pt x="12" y="18"/>
                    </a:moveTo>
                    <a:lnTo>
                      <a:pt x="12" y="13"/>
                    </a:lnTo>
                    <a:lnTo>
                      <a:pt x="13" y="9"/>
                    </a:lnTo>
                    <a:lnTo>
                      <a:pt x="15" y="6"/>
                    </a:lnTo>
                    <a:lnTo>
                      <a:pt x="16" y="5"/>
                    </a:lnTo>
                    <a:lnTo>
                      <a:pt x="19" y="3"/>
                    </a:lnTo>
                    <a:lnTo>
                      <a:pt x="23" y="2"/>
                    </a:lnTo>
                    <a:lnTo>
                      <a:pt x="26" y="2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3" y="9"/>
                    </a:lnTo>
                    <a:lnTo>
                      <a:pt x="33" y="13"/>
                    </a:lnTo>
                    <a:lnTo>
                      <a:pt x="33" y="18"/>
                    </a:lnTo>
                    <a:lnTo>
                      <a:pt x="12" y="18"/>
                    </a:lnTo>
                    <a:close/>
                    <a:moveTo>
                      <a:pt x="42" y="33"/>
                    </a:moveTo>
                    <a:lnTo>
                      <a:pt x="41" y="38"/>
                    </a:lnTo>
                    <a:lnTo>
                      <a:pt x="38" y="40"/>
                    </a:lnTo>
                    <a:lnTo>
                      <a:pt x="33" y="43"/>
                    </a:lnTo>
                    <a:lnTo>
                      <a:pt x="31" y="46"/>
                    </a:lnTo>
                    <a:lnTo>
                      <a:pt x="26" y="46"/>
                    </a:lnTo>
                    <a:lnTo>
                      <a:pt x="20" y="46"/>
                    </a:lnTo>
                    <a:lnTo>
                      <a:pt x="18" y="45"/>
                    </a:lnTo>
                    <a:lnTo>
                      <a:pt x="15" y="42"/>
                    </a:lnTo>
                    <a:lnTo>
                      <a:pt x="13" y="39"/>
                    </a:lnTo>
                    <a:lnTo>
                      <a:pt x="12" y="35"/>
                    </a:lnTo>
                    <a:lnTo>
                      <a:pt x="12" y="30"/>
                    </a:lnTo>
                    <a:lnTo>
                      <a:pt x="12" y="25"/>
                    </a:lnTo>
                    <a:lnTo>
                      <a:pt x="12" y="20"/>
                    </a:lnTo>
                    <a:lnTo>
                      <a:pt x="45" y="20"/>
                    </a:lnTo>
                    <a:lnTo>
                      <a:pt x="43" y="15"/>
                    </a:lnTo>
                    <a:lnTo>
                      <a:pt x="42" y="9"/>
                    </a:lnTo>
                    <a:lnTo>
                      <a:pt x="39" y="6"/>
                    </a:lnTo>
                    <a:lnTo>
                      <a:pt x="35" y="2"/>
                    </a:lnTo>
                    <a:lnTo>
                      <a:pt x="29" y="0"/>
                    </a:lnTo>
                    <a:lnTo>
                      <a:pt x="23" y="0"/>
                    </a:lnTo>
                    <a:lnTo>
                      <a:pt x="13" y="2"/>
                    </a:lnTo>
                    <a:lnTo>
                      <a:pt x="6" y="7"/>
                    </a:lnTo>
                    <a:lnTo>
                      <a:pt x="2" y="16"/>
                    </a:lnTo>
                    <a:lnTo>
                      <a:pt x="0" y="26"/>
                    </a:lnTo>
                    <a:lnTo>
                      <a:pt x="3" y="38"/>
                    </a:lnTo>
                    <a:lnTo>
                      <a:pt x="12" y="46"/>
                    </a:lnTo>
                    <a:lnTo>
                      <a:pt x="23" y="49"/>
                    </a:lnTo>
                    <a:lnTo>
                      <a:pt x="29" y="48"/>
                    </a:lnTo>
                    <a:lnTo>
                      <a:pt x="35" y="46"/>
                    </a:lnTo>
                    <a:lnTo>
                      <a:pt x="39" y="43"/>
                    </a:lnTo>
                    <a:lnTo>
                      <a:pt x="42" y="39"/>
                    </a:lnTo>
                    <a:lnTo>
                      <a:pt x="45" y="33"/>
                    </a:lnTo>
                    <a:lnTo>
                      <a:pt x="42" y="33"/>
                    </a:lnTo>
                    <a:close/>
                  </a:path>
                </a:pathLst>
              </a:custGeom>
              <a:solidFill>
                <a:srgbClr val="000070"/>
              </a:solidFill>
              <a:ln w="0">
                <a:solidFill>
                  <a:srgbClr val="00007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</p:grpSp>
      <p:sp>
        <p:nvSpPr>
          <p:cNvPr id="4101" name="Line 1414"/>
          <p:cNvSpPr>
            <a:spLocks noChangeShapeType="1"/>
          </p:cNvSpPr>
          <p:nvPr/>
        </p:nvSpPr>
        <p:spPr bwMode="auto">
          <a:xfrm>
            <a:off x="3867150" y="-19050"/>
            <a:ext cx="0" cy="3357563"/>
          </a:xfrm>
          <a:prstGeom prst="line">
            <a:avLst/>
          </a:prstGeom>
          <a:noFill/>
          <a:ln w="57150">
            <a:solidFill>
              <a:srgbClr val="00007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02" name="Rectangle 1422"/>
          <p:cNvSpPr>
            <a:spLocks noChangeArrowheads="1"/>
          </p:cNvSpPr>
          <p:nvPr/>
        </p:nvSpPr>
        <p:spPr bwMode="auto">
          <a:xfrm>
            <a:off x="179513" y="3292475"/>
            <a:ext cx="8856984" cy="2043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it-IT" altLang="it-IT" b="1" dirty="0">
                <a:solidFill>
                  <a:srgbClr val="000066"/>
                </a:solidFill>
                <a:latin typeface="Garamond" panose="02020404030301010803" pitchFamily="18" charset="0"/>
              </a:rPr>
              <a:t>Contrattazione centralizzata CRUI-CARE e iniziative </a:t>
            </a:r>
            <a:r>
              <a:rPr lang="it-IT" altLang="it-IT" b="1" dirty="0" smtClean="0">
                <a:solidFill>
                  <a:srgbClr val="000066"/>
                </a:solidFill>
                <a:latin typeface="Garamond" panose="02020404030301010803" pitchFamily="18" charset="0"/>
              </a:rPr>
              <a:t>della CRUI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it-IT" altLang="it-IT" b="1" dirty="0">
              <a:solidFill>
                <a:srgbClr val="000066"/>
              </a:solidFill>
              <a:latin typeface="Garamond" panose="02020404030301010803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it-IT" sz="2200" b="1" dirty="0" smtClean="0">
                <a:solidFill>
                  <a:srgbClr val="000066"/>
                </a:solidFill>
                <a:latin typeface="Garamond" panose="02020404030301010803" pitchFamily="18" charset="0"/>
              </a:rPr>
              <a:t>Alberto </a:t>
            </a:r>
            <a:r>
              <a:rPr lang="en-US" altLang="it-IT" sz="2200" b="1" dirty="0">
                <a:solidFill>
                  <a:srgbClr val="000066"/>
                </a:solidFill>
                <a:latin typeface="Garamond" panose="02020404030301010803" pitchFamily="18" charset="0"/>
              </a:rPr>
              <a:t>Franco Pozzolo (</a:t>
            </a:r>
            <a:r>
              <a:rPr lang="en-US" altLang="it-IT" sz="2200" b="1" i="1" dirty="0" err="1">
                <a:solidFill>
                  <a:srgbClr val="000066"/>
                </a:solidFill>
                <a:latin typeface="Garamond" panose="02020404030301010803" pitchFamily="18" charset="0"/>
              </a:rPr>
              <a:t>coordinatore</a:t>
            </a:r>
            <a:r>
              <a:rPr lang="en-US" altLang="it-IT" sz="2200" b="1" i="1" dirty="0">
                <a:solidFill>
                  <a:srgbClr val="000066"/>
                </a:solidFill>
                <a:latin typeface="Garamond" panose="02020404030301010803" pitchFamily="18" charset="0"/>
              </a:rPr>
              <a:t> del Gruppo CARE</a:t>
            </a:r>
            <a:r>
              <a:rPr lang="en-US" altLang="it-IT" sz="2200" b="1" dirty="0">
                <a:solidFill>
                  <a:srgbClr val="000066"/>
                </a:solidFill>
                <a:latin typeface="Garamond" panose="02020404030301010803" pitchFamily="18" charset="0"/>
              </a:rPr>
              <a:t>) </a:t>
            </a:r>
          </a:p>
        </p:txBody>
      </p:sp>
      <p:sp>
        <p:nvSpPr>
          <p:cNvPr id="4103" name="Rectangle 1423"/>
          <p:cNvSpPr>
            <a:spLocks noChangeArrowheads="1"/>
          </p:cNvSpPr>
          <p:nvPr/>
        </p:nvSpPr>
        <p:spPr bwMode="auto">
          <a:xfrm>
            <a:off x="176784" y="5771681"/>
            <a:ext cx="8137525" cy="772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sz="2000" b="1" i="1" dirty="0" smtClean="0">
                <a:solidFill>
                  <a:srgbClr val="000066"/>
                </a:solidFill>
                <a:latin typeface="Garamond" panose="02020404030301010803" pitchFamily="18" charset="0"/>
              </a:rPr>
              <a:t>Giornata sulle biblioteche </a:t>
            </a:r>
            <a:r>
              <a:rPr lang="it-IT" sz="2000" b="1" i="1" dirty="0">
                <a:solidFill>
                  <a:srgbClr val="000066"/>
                </a:solidFill>
                <a:latin typeface="Garamond" panose="02020404030301010803" pitchFamily="18" charset="0"/>
              </a:rPr>
              <a:t>di Matematica </a:t>
            </a:r>
            <a:endParaRPr lang="it-IT" sz="2000" b="1" i="1" dirty="0" smtClean="0">
              <a:solidFill>
                <a:srgbClr val="000066"/>
              </a:solidFill>
              <a:latin typeface="Garamond" panose="02020404030301010803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it-IT" sz="2000" b="1" i="1" dirty="0" err="1" smtClean="0">
                <a:solidFill>
                  <a:srgbClr val="000066"/>
                </a:solidFill>
                <a:latin typeface="Garamond" panose="02020404030301010803" pitchFamily="18" charset="0"/>
              </a:rPr>
              <a:t>Sapienza</a:t>
            </a:r>
            <a:r>
              <a:rPr lang="en-US" altLang="it-IT" sz="2000" b="1" i="1" dirty="0" smtClean="0">
                <a:solidFill>
                  <a:srgbClr val="000066"/>
                </a:solidFill>
                <a:latin typeface="Garamond" panose="02020404030301010803" pitchFamily="18" charset="0"/>
              </a:rPr>
              <a:t> </a:t>
            </a:r>
            <a:r>
              <a:rPr lang="en-US" altLang="it-IT" sz="2000" b="1" i="1" dirty="0" err="1" smtClean="0">
                <a:solidFill>
                  <a:srgbClr val="000066"/>
                </a:solidFill>
                <a:latin typeface="Garamond" panose="02020404030301010803" pitchFamily="18" charset="0"/>
              </a:rPr>
              <a:t>Università</a:t>
            </a:r>
            <a:r>
              <a:rPr lang="en-US" altLang="it-IT" sz="2000" b="1" i="1" dirty="0" smtClean="0">
                <a:solidFill>
                  <a:srgbClr val="000066"/>
                </a:solidFill>
                <a:latin typeface="Garamond" panose="02020404030301010803" pitchFamily="18" charset="0"/>
              </a:rPr>
              <a:t> di Roma</a:t>
            </a:r>
            <a:r>
              <a:rPr lang="en-US" altLang="it-IT" sz="2000" b="1" i="1" dirty="0">
                <a:solidFill>
                  <a:srgbClr val="000066"/>
                </a:solidFill>
                <a:latin typeface="Garamond" panose="02020404030301010803" pitchFamily="18" charset="0"/>
              </a:rPr>
              <a:t>, </a:t>
            </a:r>
            <a:r>
              <a:rPr lang="it-IT" sz="2000" b="1" i="1" dirty="0">
                <a:solidFill>
                  <a:srgbClr val="000066"/>
                </a:solidFill>
                <a:latin typeface="Garamond" panose="02020404030301010803" pitchFamily="18" charset="0"/>
              </a:rPr>
              <a:t>23 settembre </a:t>
            </a:r>
            <a:r>
              <a:rPr lang="en-US" altLang="it-IT" sz="2000" b="1" i="1" dirty="0" smtClean="0">
                <a:solidFill>
                  <a:srgbClr val="000066"/>
                </a:solidFill>
                <a:latin typeface="Garamond" panose="02020404030301010803" pitchFamily="18" charset="0"/>
              </a:rPr>
              <a:t>2016</a:t>
            </a:r>
            <a:endParaRPr lang="en-US" altLang="it-IT" sz="2000" b="1" i="1" dirty="0">
              <a:solidFill>
                <a:srgbClr val="000066"/>
              </a:solidFill>
              <a:latin typeface="Garamond" panose="02020404030301010803" pitchFamily="18" charset="0"/>
            </a:endParaRPr>
          </a:p>
        </p:txBody>
      </p:sp>
      <p:pic>
        <p:nvPicPr>
          <p:cNvPr id="4104" name="Immagine 6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34475" cy="333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84028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>
          <a:xfrm>
            <a:off x="611560" y="1132062"/>
            <a:ext cx="8229600" cy="706090"/>
          </a:xfrm>
        </p:spPr>
        <p:txBody>
          <a:bodyPr/>
          <a:lstStyle/>
          <a:p>
            <a:pPr eaLnBrk="1" hangingPunct="1"/>
            <a:r>
              <a:rPr lang="it-IT" sz="32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Le negoziazioni (2)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014241" y="6492875"/>
            <a:ext cx="2133600" cy="365125"/>
          </a:xfrm>
        </p:spPr>
        <p:txBody>
          <a:bodyPr/>
          <a:lstStyle/>
          <a:p>
            <a:pPr>
              <a:defRPr/>
            </a:pPr>
            <a:fld id="{110277ED-CFB3-4DA7-B3B8-83C5047122BC}" type="slidenum">
              <a:rPr lang="it-IT" smtClean="0"/>
              <a:pPr>
                <a:defRPr/>
              </a:pPr>
              <a:t>10</a:t>
            </a:fld>
            <a:r>
              <a:rPr lang="it-IT" dirty="0" smtClean="0"/>
              <a:t>/26</a:t>
            </a:r>
            <a:endParaRPr lang="it-IT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662271"/>
              </p:ext>
            </p:extLst>
          </p:nvPr>
        </p:nvGraphicFramePr>
        <p:xfrm>
          <a:off x="1187625" y="2204864"/>
          <a:ext cx="7956375" cy="3979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981"/>
                <a:gridCol w="1600330"/>
                <a:gridCol w="1534696"/>
                <a:gridCol w="1168431"/>
                <a:gridCol w="1493834"/>
                <a:gridCol w="1636103"/>
              </a:tblGrid>
              <a:tr h="477053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Editore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Valore</a:t>
                      </a:r>
                    </a:p>
                    <a:p>
                      <a:r>
                        <a:rPr lang="it-IT" noProof="0" dirty="0" smtClean="0"/>
                        <a:t>(mln.</a:t>
                      </a:r>
                      <a:r>
                        <a:rPr lang="it-IT" baseline="0" noProof="0" dirty="0" smtClean="0"/>
                        <a:t> €)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Numero</a:t>
                      </a:r>
                      <a:r>
                        <a:rPr lang="it-IT" baseline="0" noProof="0" dirty="0" smtClean="0"/>
                        <a:t> enti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Durata</a:t>
                      </a:r>
                    </a:p>
                    <a:p>
                      <a:r>
                        <a:rPr lang="it-IT" noProof="0" dirty="0" smtClean="0"/>
                        <a:t>(anni)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Durata </a:t>
                      </a:r>
                      <a:r>
                        <a:rPr lang="it-IT" noProof="0" dirty="0" err="1" smtClean="0"/>
                        <a:t>negoz</a:t>
                      </a:r>
                      <a:r>
                        <a:rPr lang="it-IT" noProof="0" dirty="0" smtClean="0"/>
                        <a:t>. (mesi)</a:t>
                      </a:r>
                      <a:endParaRPr lang="it-IT" noProof="0" dirty="0"/>
                    </a:p>
                  </a:txBody>
                  <a:tcPr/>
                </a:tc>
              </a:tr>
              <a:tr h="477053">
                <a:tc>
                  <a:txBody>
                    <a:bodyPr/>
                    <a:lstStyle/>
                    <a:p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WoS</a:t>
                      </a:r>
                      <a:endParaRPr lang="it-IT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8,5</a:t>
                      </a:r>
                      <a:endParaRPr lang="it-IT" dirty="0"/>
                    </a:p>
                  </a:txBody>
                  <a:tcPr marL="9525" marR="180000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 smtClean="0"/>
                        <a:t>76</a:t>
                      </a:r>
                      <a:endParaRPr lang="it-IT" dirty="0"/>
                    </a:p>
                  </a:txBody>
                  <a:tcPr marL="180000" marR="180000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 marL="9525" marR="180000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14</a:t>
                      </a:r>
                      <a:endParaRPr lang="it-IT" dirty="0"/>
                    </a:p>
                  </a:txBody>
                  <a:tcPr marL="9525" marR="180000" marT="9525" marB="0" anchor="ctr"/>
                </a:tc>
              </a:tr>
              <a:tr h="477053">
                <a:tc>
                  <a:txBody>
                    <a:bodyPr/>
                    <a:lstStyle/>
                    <a:p>
                      <a:r>
                        <a:rPr lang="it-IT" dirty="0" smtClean="0"/>
                        <a:t>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Scopus</a:t>
                      </a:r>
                      <a:endParaRPr lang="it-IT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5,5</a:t>
                      </a:r>
                      <a:endParaRPr lang="it-IT" dirty="0"/>
                    </a:p>
                  </a:txBody>
                  <a:tcPr marL="9525" marR="180000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 smtClean="0"/>
                        <a:t>74</a:t>
                      </a:r>
                      <a:endParaRPr lang="it-IT" dirty="0"/>
                    </a:p>
                  </a:txBody>
                  <a:tcPr marL="180000" marR="180000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 marL="9525" marR="180000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6</a:t>
                      </a:r>
                      <a:endParaRPr lang="it-IT" dirty="0"/>
                    </a:p>
                  </a:txBody>
                  <a:tcPr marL="9525" marR="180000" marT="9525" marB="0" anchor="ctr"/>
                </a:tc>
              </a:tr>
              <a:tr h="477053">
                <a:tc>
                  <a:txBody>
                    <a:bodyPr/>
                    <a:lstStyle/>
                    <a:p>
                      <a:r>
                        <a:rPr lang="it-IT" dirty="0" smtClean="0"/>
                        <a:t>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SciFinder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</a:t>
                      </a:r>
                    </a:p>
                  </a:txBody>
                  <a:tcPr marL="9525" marR="180000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180000" marR="1800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1800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180000" marT="9525" marB="0" anchor="ctr"/>
                </a:tc>
              </a:tr>
              <a:tr h="477053">
                <a:tc>
                  <a:txBody>
                    <a:bodyPr/>
                    <a:lstStyle/>
                    <a:p>
                      <a:r>
                        <a:rPr lang="it-IT" dirty="0" smtClean="0"/>
                        <a:t>11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IOP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9525" marR="180000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23+3</a:t>
                      </a:r>
                    </a:p>
                  </a:txBody>
                  <a:tcPr marL="180000" marR="1800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1800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13+6</a:t>
                      </a:r>
                    </a:p>
                  </a:txBody>
                  <a:tcPr marL="9525" marR="180000" marT="9525" marB="0" anchor="ctr"/>
                </a:tc>
              </a:tr>
              <a:tr h="477053">
                <a:tc>
                  <a:txBody>
                    <a:bodyPr/>
                    <a:lstStyle/>
                    <a:p>
                      <a:r>
                        <a:rPr lang="it-IT" dirty="0" smtClean="0"/>
                        <a:t>12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Lexis-Nexis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</a:p>
                  </a:txBody>
                  <a:tcPr marL="9525" marR="180000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180000" marR="1800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1800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180000" marT="9525" marB="0" anchor="ctr"/>
                </a:tc>
              </a:tr>
              <a:tr h="477053">
                <a:tc>
                  <a:txBody>
                    <a:bodyPr/>
                    <a:lstStyle/>
                    <a:p>
                      <a:r>
                        <a:rPr lang="it-IT" dirty="0" smtClean="0"/>
                        <a:t>13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MathSciNet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</a:t>
                      </a:r>
                    </a:p>
                  </a:txBody>
                  <a:tcPr marL="9525" marR="180000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49+1</a:t>
                      </a:r>
                    </a:p>
                  </a:txBody>
                  <a:tcPr marL="180000" marR="1800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1800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3+?</a:t>
                      </a:r>
                    </a:p>
                  </a:txBody>
                  <a:tcPr marL="9525" marR="180000" marT="9525" marB="0" anchor="ctr"/>
                </a:tc>
              </a:tr>
              <a:tr h="477053">
                <a:tc>
                  <a:txBody>
                    <a:bodyPr/>
                    <a:lstStyle/>
                    <a:p>
                      <a:r>
                        <a:rPr lang="it-IT" dirty="0" smtClean="0"/>
                        <a:t>14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Science</a:t>
                      </a:r>
                      <a:endParaRPr lang="it-IT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0,33</a:t>
                      </a: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180000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41+3</a:t>
                      </a: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0000" marR="180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180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18000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975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>
          <a:xfrm>
            <a:off x="683568" y="1268760"/>
            <a:ext cx="8229600" cy="706090"/>
          </a:xfrm>
        </p:spPr>
        <p:txBody>
          <a:bodyPr/>
          <a:lstStyle/>
          <a:p>
            <a:pPr eaLnBrk="1" hangingPunct="1"/>
            <a:r>
              <a:rPr lang="it-IT" sz="32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Le negoziazioni (3)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6984197" y="6492480"/>
            <a:ext cx="2133600" cy="365125"/>
          </a:xfrm>
        </p:spPr>
        <p:txBody>
          <a:bodyPr/>
          <a:lstStyle/>
          <a:p>
            <a:pPr>
              <a:defRPr/>
            </a:pPr>
            <a:fld id="{110277ED-CFB3-4DA7-B3B8-83C5047122BC}" type="slidenum">
              <a:rPr lang="it-IT" smtClean="0"/>
              <a:pPr>
                <a:defRPr/>
              </a:pPr>
              <a:t>11</a:t>
            </a:fld>
            <a:r>
              <a:rPr lang="it-IT" dirty="0" smtClean="0"/>
              <a:t>/26</a:t>
            </a:r>
            <a:endParaRPr lang="it-IT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463180"/>
              </p:ext>
            </p:extLst>
          </p:nvPr>
        </p:nvGraphicFramePr>
        <p:xfrm>
          <a:off x="1187623" y="2348880"/>
          <a:ext cx="7923704" cy="2071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834"/>
                <a:gridCol w="1593759"/>
                <a:gridCol w="1528394"/>
                <a:gridCol w="1163633"/>
                <a:gridCol w="1487699"/>
                <a:gridCol w="1629385"/>
              </a:tblGrid>
              <a:tr h="477053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Editore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Valore</a:t>
                      </a:r>
                    </a:p>
                    <a:p>
                      <a:r>
                        <a:rPr lang="it-IT" noProof="0" dirty="0" smtClean="0"/>
                        <a:t>(mln.</a:t>
                      </a:r>
                      <a:r>
                        <a:rPr lang="it-IT" baseline="0" noProof="0" dirty="0" smtClean="0"/>
                        <a:t> €)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Numero</a:t>
                      </a:r>
                      <a:r>
                        <a:rPr lang="it-IT" baseline="0" noProof="0" dirty="0" smtClean="0"/>
                        <a:t> enti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Durata</a:t>
                      </a:r>
                    </a:p>
                    <a:p>
                      <a:r>
                        <a:rPr lang="it-IT" noProof="0" dirty="0" smtClean="0"/>
                        <a:t>(anni)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Durata </a:t>
                      </a:r>
                      <a:r>
                        <a:rPr lang="it-IT" noProof="0" dirty="0" err="1" smtClean="0"/>
                        <a:t>negoz</a:t>
                      </a:r>
                      <a:r>
                        <a:rPr lang="it-IT" noProof="0" dirty="0" smtClean="0"/>
                        <a:t>. (mesi)</a:t>
                      </a:r>
                      <a:endParaRPr lang="it-IT" noProof="0" dirty="0"/>
                    </a:p>
                  </a:txBody>
                  <a:tcPr/>
                </a:tc>
              </a:tr>
              <a:tr h="477053">
                <a:tc>
                  <a:txBody>
                    <a:bodyPr/>
                    <a:lstStyle/>
                    <a:p>
                      <a:r>
                        <a:rPr lang="it-IT" dirty="0" smtClean="0"/>
                        <a:t>15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Jstor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0" marR="180000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0" marR="1800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80000" marR="1800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180000" marR="180000" marT="9525" marB="0" anchor="ctr"/>
                </a:tc>
              </a:tr>
              <a:tr h="477053">
                <a:tc>
                  <a:txBody>
                    <a:bodyPr/>
                    <a:lstStyle/>
                    <a:p>
                      <a:r>
                        <a:rPr lang="it-IT" dirty="0" smtClean="0"/>
                        <a:t>16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Portico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180000" marR="180000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180000" marR="1800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80000" marR="1800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180000" marR="180000" marT="9525" marB="0" anchor="ctr"/>
                </a:tc>
              </a:tr>
              <a:tr h="477053">
                <a:tc>
                  <a:txBody>
                    <a:bodyPr/>
                    <a:lstStyle/>
                    <a:p>
                      <a:r>
                        <a:rPr lang="it-IT" dirty="0" smtClean="0"/>
                        <a:t>17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CDCC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</a:p>
                  </a:txBody>
                  <a:tcPr marL="180000" marR="180000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26+2</a:t>
                      </a:r>
                    </a:p>
                  </a:txBody>
                  <a:tcPr marL="180000" marR="1800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80000" marR="1800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80000" marR="18000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692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>
          <a:xfrm>
            <a:off x="611560" y="994718"/>
            <a:ext cx="8229600" cy="706090"/>
          </a:xfrm>
        </p:spPr>
        <p:txBody>
          <a:bodyPr/>
          <a:lstStyle/>
          <a:p>
            <a:pPr eaLnBrk="1" hangingPunct="1"/>
            <a:r>
              <a:rPr lang="it-IT" sz="32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Il contratto tipo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1263508" y="1700808"/>
            <a:ext cx="7848872" cy="5099173"/>
          </a:xfrm>
        </p:spPr>
        <p:txBody>
          <a:bodyPr rtlCol="0">
            <a:noAutofit/>
          </a:bodyPr>
          <a:lstStyle/>
          <a:p>
            <a:r>
              <a:rPr lang="it-IT" sz="2200" dirty="0">
                <a:latin typeface="Garamond" panose="02020404030301010803" pitchFamily="18" charset="0"/>
              </a:rPr>
              <a:t>Nel 2014 </a:t>
            </a:r>
            <a:r>
              <a:rPr lang="it-IT" sz="2200" dirty="0" smtClean="0">
                <a:latin typeface="Garamond" panose="02020404030301010803" pitchFamily="18" charset="0"/>
              </a:rPr>
              <a:t>è stato predisposto un </a:t>
            </a:r>
            <a:r>
              <a:rPr lang="it-IT" sz="2200" dirty="0">
                <a:latin typeface="Garamond" panose="02020404030301010803" pitchFamily="18" charset="0"/>
              </a:rPr>
              <a:t>testo di contratto </a:t>
            </a:r>
            <a:r>
              <a:rPr lang="it-IT" sz="2200" dirty="0" smtClean="0">
                <a:latin typeface="Garamond" panose="02020404030301010803" pitchFamily="18" charset="0"/>
              </a:rPr>
              <a:t>tipo, elaborato </a:t>
            </a:r>
            <a:r>
              <a:rPr lang="it-IT" sz="2200" dirty="0">
                <a:latin typeface="Garamond" panose="02020404030301010803" pitchFamily="18" charset="0"/>
              </a:rPr>
              <a:t>nel rispetto della normativa </a:t>
            </a:r>
            <a:r>
              <a:rPr lang="it-IT" sz="2200" dirty="0" smtClean="0">
                <a:latin typeface="Garamond" panose="02020404030301010803" pitchFamily="18" charset="0"/>
              </a:rPr>
              <a:t>italiana e della </a:t>
            </a:r>
            <a:r>
              <a:rPr lang="it-IT" sz="2200" dirty="0">
                <a:latin typeface="Garamond" panose="02020404030301010803" pitchFamily="18" charset="0"/>
              </a:rPr>
              <a:t>disciplina del Codice dei contratti </a:t>
            </a:r>
            <a:r>
              <a:rPr lang="it-IT" sz="2200" dirty="0" smtClean="0">
                <a:latin typeface="Garamond" panose="02020404030301010803" pitchFamily="18" charset="0"/>
              </a:rPr>
              <a:t>pubblici</a:t>
            </a:r>
          </a:p>
          <a:p>
            <a:r>
              <a:rPr lang="it-IT" sz="2200" dirty="0" smtClean="0">
                <a:latin typeface="Garamond" panose="02020404030301010803" pitchFamily="18" charset="0"/>
              </a:rPr>
              <a:t>Il contratto tipo, ora disponibile in lingua italiana e inglese, prevede:</a:t>
            </a:r>
          </a:p>
          <a:p>
            <a:pPr marL="723900"/>
            <a:r>
              <a:rPr lang="it-IT" sz="2200" dirty="0">
                <a:latin typeface="Garamond" panose="02020404030301010803" pitchFamily="18" charset="0"/>
              </a:rPr>
              <a:t>che l’editore </a:t>
            </a: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estenda</a:t>
            </a:r>
            <a:r>
              <a:rPr lang="it-IT" sz="2200" dirty="0">
                <a:latin typeface="Garamond" panose="02020404030301010803" pitchFamily="18" charset="0"/>
              </a:rPr>
              <a:t> a tutte le istituzioni aderenti</a:t>
            </a: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 eventuali condizioni maggiormente favorevoli</a:t>
            </a:r>
            <a:r>
              <a:rPr lang="it-IT" sz="2200" dirty="0">
                <a:latin typeface="Garamond" panose="02020404030301010803" pitchFamily="18" charset="0"/>
              </a:rPr>
              <a:t> che venissero praticate ad altre istituzioni dal medesimo editore</a:t>
            </a:r>
          </a:p>
          <a:p>
            <a:pPr marL="723900"/>
            <a:r>
              <a:rPr lang="it-IT" sz="2200" dirty="0">
                <a:latin typeface="Garamond" panose="02020404030301010803" pitchFamily="18" charset="0"/>
              </a:rPr>
              <a:t>la prevalenza della </a:t>
            </a: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normativa</a:t>
            </a:r>
            <a:r>
              <a:rPr lang="it-IT" sz="2200" dirty="0">
                <a:latin typeface="Garamond" panose="02020404030301010803" pitchFamily="18" charset="0"/>
              </a:rPr>
              <a:t> e del </a:t>
            </a: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foro italiano </a:t>
            </a:r>
            <a:r>
              <a:rPr lang="it-IT" sz="2200" dirty="0">
                <a:latin typeface="Garamond" panose="02020404030301010803" pitchFamily="18" charset="0"/>
              </a:rPr>
              <a:t>nel caso di controversie</a:t>
            </a:r>
          </a:p>
          <a:p>
            <a:pPr marL="723900"/>
            <a:r>
              <a:rPr lang="it-IT" sz="2200" dirty="0">
                <a:latin typeface="Garamond" panose="02020404030301010803" pitchFamily="18" charset="0"/>
              </a:rPr>
              <a:t>la prevalenza della </a:t>
            </a: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lingua italiana</a:t>
            </a:r>
          </a:p>
          <a:p>
            <a:r>
              <a:rPr lang="it-IT" sz="2200" dirty="0" smtClean="0">
                <a:latin typeface="Garamond" panose="02020404030301010803" pitchFamily="18" charset="0"/>
              </a:rPr>
              <a:t>Dal </a:t>
            </a:r>
            <a:r>
              <a:rPr lang="it-IT" sz="2200" dirty="0">
                <a:latin typeface="Garamond" panose="02020404030301010803" pitchFamily="18" charset="0"/>
              </a:rPr>
              <a:t>2015 lo schema di contratto è stato proposto in tutte le negoziazioni e  i casi di </a:t>
            </a: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non accettazione </a:t>
            </a:r>
            <a:r>
              <a:rPr lang="it-IT" sz="2200" dirty="0">
                <a:latin typeface="Garamond" panose="02020404030301010803" pitchFamily="18" charset="0"/>
              </a:rPr>
              <a:t>dello schema contrattuale sono stati </a:t>
            </a:r>
            <a:r>
              <a:rPr lang="it-IT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limitati</a:t>
            </a:r>
            <a:endParaRPr lang="it-IT" sz="2200" dirty="0">
              <a:latin typeface="Garamond" panose="02020404030301010803" pitchFamily="18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6978780" y="6492875"/>
            <a:ext cx="2133600" cy="365125"/>
          </a:xfrm>
        </p:spPr>
        <p:txBody>
          <a:bodyPr/>
          <a:lstStyle/>
          <a:p>
            <a:pPr>
              <a:defRPr/>
            </a:pPr>
            <a:fld id="{110277ED-CFB3-4DA7-B3B8-83C5047122BC}" type="slidenum">
              <a:rPr lang="it-IT" smtClean="0"/>
              <a:pPr>
                <a:defRPr/>
              </a:pPr>
              <a:t>12</a:t>
            </a:fld>
            <a:r>
              <a:rPr lang="it-IT" dirty="0" smtClean="0"/>
              <a:t>/26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7141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>
          <a:xfrm>
            <a:off x="899624" y="1124744"/>
            <a:ext cx="8229600" cy="706090"/>
          </a:xfrm>
        </p:spPr>
        <p:txBody>
          <a:bodyPr/>
          <a:lstStyle/>
          <a:p>
            <a:pPr eaLnBrk="1" hangingPunct="1"/>
            <a:r>
              <a:rPr lang="it-IT" sz="32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La comunicazione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1403648" y="2028379"/>
            <a:ext cx="7725576" cy="4464496"/>
          </a:xfrm>
        </p:spPr>
        <p:txBody>
          <a:bodyPr rtlCol="0">
            <a:no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it-IT" sz="2200" dirty="0" smtClean="0">
                <a:latin typeface="Garamond" panose="02020404030301010803" pitchFamily="18" charset="0"/>
              </a:rPr>
              <a:t>Un’efficace comunicazione  permette a CARE di essere consapevole </a:t>
            </a:r>
            <a:r>
              <a:rPr lang="it-IT" sz="2200" dirty="0">
                <a:latin typeface="Garamond" panose="02020404030301010803" pitchFamily="18" charset="0"/>
              </a:rPr>
              <a:t>delle esigenze degli atenei e, al contempo, </a:t>
            </a:r>
            <a:r>
              <a:rPr lang="it-IT" sz="2200" dirty="0" smtClean="0">
                <a:latin typeface="Garamond" panose="02020404030301010803" pitchFamily="18" charset="0"/>
              </a:rPr>
              <a:t>favorisce </a:t>
            </a:r>
            <a:r>
              <a:rPr lang="it-IT" sz="2200" dirty="0">
                <a:latin typeface="Garamond" panose="02020404030301010803" pitchFamily="18" charset="0"/>
              </a:rPr>
              <a:t>la diffusione di </a:t>
            </a:r>
            <a:r>
              <a:rPr lang="it-IT" sz="2200" dirty="0" smtClean="0">
                <a:latin typeface="Garamond" panose="02020404030301010803" pitchFamily="18" charset="0"/>
              </a:rPr>
              <a:t>conoscenze e </a:t>
            </a:r>
            <a:r>
              <a:rPr lang="it-IT" sz="2200" dirty="0">
                <a:latin typeface="Garamond" panose="02020404030301010803" pitchFamily="18" charset="0"/>
              </a:rPr>
              <a:t>capacità gestionali omogenee </a:t>
            </a:r>
            <a:r>
              <a:rPr lang="it-IT" sz="2200" dirty="0" smtClean="0">
                <a:latin typeface="Garamond" panose="02020404030301010803" pitchFamily="18" charset="0"/>
              </a:rPr>
              <a:t>nei sistemi bibliotecari </a:t>
            </a:r>
            <a:endParaRPr lang="it-IT" sz="2200" dirty="0">
              <a:latin typeface="Garamond" panose="02020404030301010803" pitchFamily="18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it-IT" sz="2200" dirty="0" smtClean="0">
                <a:latin typeface="Garamond" panose="02020404030301010803" pitchFamily="18" charset="0"/>
              </a:rPr>
              <a:t>CARE comunica attraverso:</a:t>
            </a:r>
          </a:p>
          <a:p>
            <a:pPr marL="712788">
              <a:spcBef>
                <a:spcPct val="0"/>
              </a:spcBef>
              <a:spcAft>
                <a:spcPts val="600"/>
              </a:spcAft>
            </a:pPr>
            <a:r>
              <a:rPr lang="it-IT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liste </a:t>
            </a: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di </a:t>
            </a:r>
            <a:r>
              <a:rPr lang="it-IT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discussione</a:t>
            </a:r>
            <a:r>
              <a:rPr lang="it-IT" sz="2200" dirty="0" smtClean="0">
                <a:latin typeface="Garamond" panose="02020404030301010803" pitchFamily="18" charset="0"/>
              </a:rPr>
              <a:t>, che </a:t>
            </a:r>
            <a:r>
              <a:rPr lang="it-IT" sz="2200" dirty="0">
                <a:latin typeface="Garamond" panose="02020404030301010803" pitchFamily="18" charset="0"/>
              </a:rPr>
              <a:t>hanno </a:t>
            </a:r>
            <a:r>
              <a:rPr lang="it-IT" sz="2200" dirty="0" smtClean="0">
                <a:latin typeface="Garamond" panose="02020404030301010803" pitchFamily="18" charset="0"/>
              </a:rPr>
              <a:t>rivestito </a:t>
            </a:r>
            <a:r>
              <a:rPr lang="it-IT" sz="2200" dirty="0">
                <a:latin typeface="Garamond" panose="02020404030301010803" pitchFamily="18" charset="0"/>
              </a:rPr>
              <a:t>un ruolo prevalentemente tecnico e strumentale alla segnalazione e soluzione dei </a:t>
            </a:r>
            <a:r>
              <a:rPr lang="it-IT" sz="2200" dirty="0" smtClean="0">
                <a:latin typeface="Garamond" panose="02020404030301010803" pitchFamily="18" charset="0"/>
              </a:rPr>
              <a:t>problemi</a:t>
            </a:r>
          </a:p>
          <a:p>
            <a:pPr marL="712788">
              <a:spcBef>
                <a:spcPct val="0"/>
              </a:spcBef>
              <a:spcAft>
                <a:spcPts val="600"/>
              </a:spcAft>
            </a:pPr>
            <a:r>
              <a:rPr lang="it-IT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conferenze telematiche</a:t>
            </a:r>
            <a:r>
              <a:rPr lang="it-IT" sz="2200" dirty="0" smtClean="0">
                <a:latin typeface="Garamond" panose="02020404030301010803" pitchFamily="18" charset="0"/>
              </a:rPr>
              <a:t> </a:t>
            </a:r>
            <a:r>
              <a:rPr lang="it-IT" sz="2200" dirty="0">
                <a:latin typeface="Garamond" panose="02020404030301010803" pitchFamily="18" charset="0"/>
              </a:rPr>
              <a:t>con i referenti di </a:t>
            </a:r>
            <a:r>
              <a:rPr lang="it-IT" sz="2200" dirty="0" smtClean="0">
                <a:latin typeface="Garamond" panose="02020404030301010803" pitchFamily="18" charset="0"/>
              </a:rPr>
              <a:t>ateneo, che </a:t>
            </a:r>
            <a:r>
              <a:rPr lang="it-IT" sz="2200" dirty="0">
                <a:latin typeface="Garamond" panose="02020404030301010803" pitchFamily="18" charset="0"/>
              </a:rPr>
              <a:t>hanno consentito un più ampio coinvolgimento </a:t>
            </a:r>
            <a:r>
              <a:rPr lang="it-IT" sz="2200" dirty="0" smtClean="0">
                <a:latin typeface="Garamond" panose="02020404030301010803" pitchFamily="18" charset="0"/>
              </a:rPr>
              <a:t>nelle </a:t>
            </a:r>
            <a:r>
              <a:rPr lang="it-IT" sz="2200" dirty="0">
                <a:latin typeface="Garamond" panose="02020404030301010803" pitchFamily="18" charset="0"/>
              </a:rPr>
              <a:t>dinamiche </a:t>
            </a:r>
            <a:r>
              <a:rPr lang="it-IT" sz="2200" dirty="0" smtClean="0">
                <a:latin typeface="Garamond" panose="02020404030301010803" pitchFamily="18" charset="0"/>
              </a:rPr>
              <a:t>negoziali</a:t>
            </a:r>
          </a:p>
          <a:p>
            <a:pPr marL="712788">
              <a:spcBef>
                <a:spcPct val="0"/>
              </a:spcBef>
              <a:spcAft>
                <a:spcPts val="600"/>
              </a:spcAft>
            </a:pPr>
            <a:r>
              <a:rPr lang="it-IT" sz="2200" dirty="0" smtClean="0">
                <a:latin typeface="Garamond" panose="02020404030301010803" pitchFamily="18" charset="0"/>
              </a:rPr>
              <a:t>il </a:t>
            </a:r>
            <a:r>
              <a:rPr lang="it-IT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sito internet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110277ED-CFB3-4DA7-B3B8-83C5047122BC}" type="slidenum">
              <a:rPr lang="it-IT" smtClean="0"/>
              <a:pPr>
                <a:defRPr/>
              </a:pPr>
              <a:t>13</a:t>
            </a:fld>
            <a:r>
              <a:rPr lang="it-IT" dirty="0" smtClean="0"/>
              <a:t>/26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8052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>
          <a:xfrm>
            <a:off x="539552" y="1220768"/>
            <a:ext cx="8229600" cy="706090"/>
          </a:xfrm>
        </p:spPr>
        <p:txBody>
          <a:bodyPr/>
          <a:lstStyle/>
          <a:p>
            <a:pPr eaLnBrk="1" hangingPunct="1"/>
            <a:r>
              <a:rPr lang="it-IT" sz="32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L’internazionalizzazione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1259632" y="2160181"/>
            <a:ext cx="7725544" cy="4464496"/>
          </a:xfrm>
        </p:spPr>
        <p:txBody>
          <a:bodyPr rtlCol="0">
            <a:normAutofit fontScale="92500" lnSpcReduction="10000"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it-IT" sz="2400" dirty="0">
                <a:latin typeface="Garamond" panose="02020404030301010803" pitchFamily="18" charset="0"/>
              </a:rPr>
              <a:t>CARE ha aderito ad alcuni dei principali ambienti cooperativi a livello internazionale:</a:t>
            </a:r>
          </a:p>
          <a:p>
            <a:pPr marL="712788">
              <a:spcBef>
                <a:spcPct val="0"/>
              </a:spcBef>
              <a:spcAft>
                <a:spcPts val="0"/>
              </a:spcAft>
            </a:pP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SELL – Southern European </a:t>
            </a:r>
            <a:r>
              <a:rPr lang="it-IT" sz="2200" dirty="0" err="1">
                <a:solidFill>
                  <a:srgbClr val="00B0F0"/>
                </a:solidFill>
                <a:latin typeface="Garamond" panose="02020404030301010803" pitchFamily="18" charset="0"/>
              </a:rPr>
              <a:t>Libaries</a:t>
            </a: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 </a:t>
            </a:r>
            <a:r>
              <a:rPr lang="it-IT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Link</a:t>
            </a:r>
          </a:p>
          <a:p>
            <a:pPr marL="712788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it-IT" sz="2200" dirty="0" smtClean="0">
                <a:latin typeface="Garamond" panose="02020404030301010803" pitchFamily="18" charset="0"/>
              </a:rPr>
              <a:t>(</a:t>
            </a:r>
            <a:r>
              <a:rPr lang="it-IT" sz="2200" dirty="0" smtClean="0">
                <a:latin typeface="Garamond" panose="02020404030301010803" pitchFamily="18" charset="0"/>
                <a:hlinkClick r:id="rId3"/>
              </a:rPr>
              <a:t>http</a:t>
            </a:r>
            <a:r>
              <a:rPr lang="it-IT" sz="2200" dirty="0">
                <a:latin typeface="Garamond" panose="02020404030301010803" pitchFamily="18" charset="0"/>
                <a:hlinkClick r:id="rId3"/>
              </a:rPr>
              <a:t>://</a:t>
            </a:r>
            <a:r>
              <a:rPr lang="it-IT" sz="2200" dirty="0" smtClean="0">
                <a:latin typeface="Garamond" panose="02020404030301010803" pitchFamily="18" charset="0"/>
                <a:hlinkClick r:id="rId3"/>
              </a:rPr>
              <a:t>www.heal-link.gr/SELL/index.html</a:t>
            </a:r>
            <a:r>
              <a:rPr lang="it-IT" sz="2200" dirty="0" smtClean="0">
                <a:latin typeface="Garamond" panose="02020404030301010803" pitchFamily="18" charset="0"/>
              </a:rPr>
              <a:t>)</a:t>
            </a:r>
            <a:endParaRPr lang="it-IT" sz="2200" dirty="0">
              <a:latin typeface="Garamond" panose="02020404030301010803" pitchFamily="18" charset="0"/>
            </a:endParaRPr>
          </a:p>
          <a:p>
            <a:pPr marL="712788">
              <a:spcBef>
                <a:spcPct val="0"/>
              </a:spcBef>
              <a:spcAft>
                <a:spcPts val="0"/>
              </a:spcAft>
            </a:pP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ICOLC - International </a:t>
            </a:r>
            <a:r>
              <a:rPr lang="it-IT" sz="2200" dirty="0" err="1">
                <a:solidFill>
                  <a:srgbClr val="00B0F0"/>
                </a:solidFill>
                <a:latin typeface="Garamond" panose="02020404030301010803" pitchFamily="18" charset="0"/>
              </a:rPr>
              <a:t>Coalition</a:t>
            </a: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 of Library </a:t>
            </a:r>
            <a:r>
              <a:rPr lang="it-IT" sz="2200" dirty="0" err="1" smtClean="0">
                <a:solidFill>
                  <a:srgbClr val="00B0F0"/>
                </a:solidFill>
                <a:latin typeface="Garamond" panose="02020404030301010803" pitchFamily="18" charset="0"/>
              </a:rPr>
              <a:t>Consortia</a:t>
            </a:r>
            <a:endParaRPr lang="it-IT" sz="2200" dirty="0" smtClean="0">
              <a:solidFill>
                <a:srgbClr val="00B0F0"/>
              </a:solidFill>
              <a:latin typeface="Garamond" panose="02020404030301010803" pitchFamily="18" charset="0"/>
            </a:endParaRPr>
          </a:p>
          <a:p>
            <a:pPr marL="712788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it-IT" sz="2200" dirty="0" smtClean="0">
                <a:latin typeface="Garamond" panose="02020404030301010803" pitchFamily="18" charset="0"/>
              </a:rPr>
              <a:t>(</a:t>
            </a:r>
            <a:r>
              <a:rPr lang="it-IT" sz="2200" dirty="0" smtClean="0">
                <a:latin typeface="Garamond" panose="02020404030301010803" pitchFamily="18" charset="0"/>
                <a:hlinkClick r:id="rId4"/>
              </a:rPr>
              <a:t>http</a:t>
            </a:r>
            <a:r>
              <a:rPr lang="it-IT" sz="2200" dirty="0">
                <a:latin typeface="Garamond" panose="02020404030301010803" pitchFamily="18" charset="0"/>
                <a:hlinkClick r:id="rId4"/>
              </a:rPr>
              <a:t>://</a:t>
            </a:r>
            <a:r>
              <a:rPr lang="it-IT" sz="2200" dirty="0" smtClean="0">
                <a:latin typeface="Garamond" panose="02020404030301010803" pitchFamily="18" charset="0"/>
                <a:hlinkClick r:id="rId4"/>
              </a:rPr>
              <a:t>icolc.net/</a:t>
            </a:r>
            <a:r>
              <a:rPr lang="it-IT" sz="2200" dirty="0" smtClean="0">
                <a:latin typeface="Garamond" panose="02020404030301010803" pitchFamily="18" charset="0"/>
              </a:rPr>
              <a:t>)</a:t>
            </a:r>
          </a:p>
          <a:p>
            <a:pPr marL="712788">
              <a:spcBef>
                <a:spcPct val="0"/>
              </a:spcBef>
              <a:spcAft>
                <a:spcPts val="0"/>
              </a:spcAft>
            </a:pPr>
            <a:r>
              <a:rPr lang="it-IT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LIBER </a:t>
            </a: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– </a:t>
            </a:r>
            <a:r>
              <a:rPr lang="it-IT" sz="2200" dirty="0" err="1">
                <a:solidFill>
                  <a:srgbClr val="00B0F0"/>
                </a:solidFill>
                <a:latin typeface="Garamond" panose="02020404030301010803" pitchFamily="18" charset="0"/>
              </a:rPr>
              <a:t>Association</a:t>
            </a: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 of European </a:t>
            </a:r>
            <a:r>
              <a:rPr lang="it-IT" sz="2200" dirty="0" err="1">
                <a:solidFill>
                  <a:srgbClr val="00B0F0"/>
                </a:solidFill>
                <a:latin typeface="Garamond" panose="02020404030301010803" pitchFamily="18" charset="0"/>
              </a:rPr>
              <a:t>Research</a:t>
            </a: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 </a:t>
            </a:r>
            <a:r>
              <a:rPr lang="it-IT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Libraries</a:t>
            </a:r>
          </a:p>
          <a:p>
            <a:pPr marL="712788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it-IT" sz="2200" dirty="0" smtClean="0">
                <a:latin typeface="Garamond" panose="02020404030301010803" pitchFamily="18" charset="0"/>
              </a:rPr>
              <a:t>(</a:t>
            </a:r>
            <a:r>
              <a:rPr lang="it-IT" sz="2200" dirty="0" smtClean="0">
                <a:latin typeface="Garamond" panose="02020404030301010803" pitchFamily="18" charset="0"/>
                <a:hlinkClick r:id="rId5"/>
              </a:rPr>
              <a:t>http</a:t>
            </a:r>
            <a:r>
              <a:rPr lang="it-IT" sz="2200" dirty="0">
                <a:latin typeface="Garamond" panose="02020404030301010803" pitchFamily="18" charset="0"/>
                <a:hlinkClick r:id="rId5"/>
              </a:rPr>
              <a:t>://libereurope.eu</a:t>
            </a:r>
            <a:r>
              <a:rPr lang="it-IT" sz="2200" dirty="0" smtClean="0">
                <a:latin typeface="Garamond" panose="02020404030301010803" pitchFamily="18" charset="0"/>
                <a:hlinkClick r:id="rId5"/>
              </a:rPr>
              <a:t>/</a:t>
            </a:r>
            <a:r>
              <a:rPr lang="it-IT" sz="2200" dirty="0" smtClean="0">
                <a:latin typeface="Garamond" panose="02020404030301010803" pitchFamily="18" charset="0"/>
              </a:rPr>
              <a:t>)</a:t>
            </a:r>
            <a:endParaRPr lang="it-IT" sz="2200" dirty="0">
              <a:latin typeface="Garamond" panose="02020404030301010803" pitchFamily="18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it-IT" sz="2400" dirty="0">
                <a:latin typeface="Garamond" panose="02020404030301010803" pitchFamily="18" charset="0"/>
              </a:rPr>
              <a:t>CARE ha inoltre:</a:t>
            </a:r>
          </a:p>
          <a:p>
            <a:pPr marL="712788">
              <a:spcBef>
                <a:spcPct val="0"/>
              </a:spcBef>
              <a:spcAft>
                <a:spcPts val="600"/>
              </a:spcAft>
            </a:pPr>
            <a:r>
              <a:rPr lang="it-IT" sz="2200" dirty="0">
                <a:latin typeface="Garamond" panose="02020404030301010803" pitchFamily="18" charset="0"/>
              </a:rPr>
              <a:t>garantito una propria rappresentanza ai principali incontri europei organizzati dalle associazioni internazionali</a:t>
            </a:r>
          </a:p>
          <a:p>
            <a:pPr marL="712788">
              <a:spcBef>
                <a:spcPct val="0"/>
              </a:spcBef>
              <a:spcAft>
                <a:spcPts val="600"/>
              </a:spcAft>
            </a:pPr>
            <a:r>
              <a:rPr lang="it-IT" sz="2200" dirty="0">
                <a:latin typeface="Garamond" panose="02020404030301010803" pitchFamily="18" charset="0"/>
              </a:rPr>
              <a:t>sviluppato attività di </a:t>
            </a: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confronto e </a:t>
            </a:r>
            <a:r>
              <a:rPr lang="it-IT" sz="2200" i="1" dirty="0" err="1">
                <a:solidFill>
                  <a:srgbClr val="00B0F0"/>
                </a:solidFill>
                <a:latin typeface="Garamond" panose="02020404030301010803" pitchFamily="18" charset="0"/>
              </a:rPr>
              <a:t>benchmarking</a:t>
            </a: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 </a:t>
            </a:r>
            <a:r>
              <a:rPr lang="it-IT" sz="2200" dirty="0">
                <a:latin typeface="Garamond" panose="02020404030301010803" pitchFamily="18" charset="0"/>
              </a:rPr>
              <a:t>con altri paesi sul tema delle </a:t>
            </a:r>
            <a:r>
              <a:rPr lang="it-IT" sz="2200" dirty="0" smtClean="0">
                <a:latin typeface="Garamond" panose="02020404030301010803" pitchFamily="18" charset="0"/>
              </a:rPr>
              <a:t>negoziazioni</a:t>
            </a:r>
            <a:endParaRPr lang="it-IT" sz="2200" dirty="0">
              <a:latin typeface="Garamond" panose="02020404030301010803" pitchFamily="18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110277ED-CFB3-4DA7-B3B8-83C5047122BC}" type="slidenum">
              <a:rPr lang="it-IT" smtClean="0"/>
              <a:pPr>
                <a:defRPr/>
              </a:pPr>
              <a:t>14</a:t>
            </a:fld>
            <a:r>
              <a:rPr lang="it-IT" dirty="0" smtClean="0"/>
              <a:t>/26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0312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8229600" cy="706090"/>
          </a:xfrm>
        </p:spPr>
        <p:txBody>
          <a:bodyPr/>
          <a:lstStyle/>
          <a:p>
            <a:pPr eaLnBrk="1" hangingPunct="1"/>
            <a:r>
              <a:rPr lang="it-IT" sz="32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La conservazione a lungo termine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1403648" y="1686818"/>
            <a:ext cx="7740352" cy="5054550"/>
          </a:xfrm>
        </p:spPr>
        <p:txBody>
          <a:bodyPr rtlCol="0">
            <a:noAutofit/>
          </a:bodyPr>
          <a:lstStyle/>
          <a:p>
            <a:pPr marL="357188">
              <a:spcBef>
                <a:spcPct val="0"/>
              </a:spcBef>
              <a:spcAft>
                <a:spcPts val="300"/>
              </a:spcAft>
            </a:pPr>
            <a:r>
              <a:rPr lang="it-IT" sz="2200" dirty="0" smtClean="0">
                <a:latin typeface="Garamond" panose="02020404030301010803" pitchFamily="18" charset="0"/>
              </a:rPr>
              <a:t>CARE, come titolare dei </a:t>
            </a:r>
            <a:r>
              <a:rPr lang="it-IT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diritti di </a:t>
            </a:r>
            <a:r>
              <a:rPr lang="it-IT" sz="2200" i="1" dirty="0" err="1" smtClean="0">
                <a:solidFill>
                  <a:srgbClr val="00B0F0"/>
                </a:solidFill>
                <a:latin typeface="Garamond" panose="02020404030301010803" pitchFamily="18" charset="0"/>
              </a:rPr>
              <a:t>local</a:t>
            </a:r>
            <a:r>
              <a:rPr lang="it-IT" sz="2200" i="1" dirty="0" smtClean="0">
                <a:solidFill>
                  <a:srgbClr val="00B0F0"/>
                </a:solidFill>
                <a:latin typeface="Garamond" panose="02020404030301010803" pitchFamily="18" charset="0"/>
              </a:rPr>
              <a:t> </a:t>
            </a:r>
            <a:r>
              <a:rPr lang="it-IT" sz="2200" i="1" dirty="0" err="1" smtClean="0">
                <a:solidFill>
                  <a:srgbClr val="00B0F0"/>
                </a:solidFill>
                <a:latin typeface="Garamond" panose="02020404030301010803" pitchFamily="18" charset="0"/>
              </a:rPr>
              <a:t>loading</a:t>
            </a:r>
            <a:r>
              <a:rPr lang="it-IT" sz="2200" i="1" dirty="0" smtClean="0">
                <a:solidFill>
                  <a:srgbClr val="00B0F0"/>
                </a:solidFill>
                <a:latin typeface="Garamond" panose="02020404030301010803" pitchFamily="18" charset="0"/>
              </a:rPr>
              <a:t> </a:t>
            </a:r>
            <a:r>
              <a:rPr lang="it-IT" sz="2200" dirty="0" smtClean="0">
                <a:latin typeface="Garamond" panose="02020404030301010803" pitchFamily="18" charset="0"/>
              </a:rPr>
              <a:t>previsti dai contratti, intende favorire la creazione di un sistema nazionale di conservazione digitale</a:t>
            </a:r>
          </a:p>
          <a:p>
            <a:pPr marL="357188">
              <a:spcBef>
                <a:spcPct val="0"/>
              </a:spcBef>
              <a:spcAft>
                <a:spcPts val="300"/>
              </a:spcAft>
            </a:pPr>
            <a:r>
              <a:rPr lang="it-IT" sz="2200" dirty="0" smtClean="0">
                <a:latin typeface="Garamond" panose="02020404030301010803" pitchFamily="18" charset="0"/>
              </a:rPr>
              <a:t>L’analisi svolta da un apposito gruppo di lavoro interno a CARE ha individuato come prioritari i seguenti requisiti del sistema di conservazione a lungo termine:</a:t>
            </a:r>
          </a:p>
          <a:p>
            <a:pPr marL="712788">
              <a:spcBef>
                <a:spcPct val="0"/>
              </a:spcBef>
              <a:spcAft>
                <a:spcPts val="300"/>
              </a:spcAft>
            </a:pPr>
            <a:r>
              <a:rPr lang="it-IT" sz="2200" dirty="0" smtClean="0">
                <a:latin typeface="Garamond" panose="02020404030301010803" pitchFamily="18" charset="0"/>
              </a:rPr>
              <a:t>essere basato su un’</a:t>
            </a:r>
            <a:r>
              <a:rPr lang="it-IT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architettura informatica aperta</a:t>
            </a:r>
          </a:p>
          <a:p>
            <a:pPr marL="712788">
              <a:spcBef>
                <a:spcPct val="0"/>
              </a:spcBef>
              <a:spcAft>
                <a:spcPts val="300"/>
              </a:spcAft>
            </a:pPr>
            <a:r>
              <a:rPr lang="it-IT" sz="2200" dirty="0" smtClean="0">
                <a:latin typeface="Garamond" panose="02020404030301010803" pitchFamily="18" charset="0"/>
              </a:rPr>
              <a:t>essere </a:t>
            </a:r>
            <a:r>
              <a:rPr lang="it-IT" sz="2200" dirty="0">
                <a:latin typeface="Garamond" panose="02020404030301010803" pitchFamily="18" charset="0"/>
              </a:rPr>
              <a:t>posta sotto il </a:t>
            </a: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diretto controllo del sistema universitario</a:t>
            </a:r>
          </a:p>
          <a:p>
            <a:pPr marL="712788">
              <a:spcBef>
                <a:spcPct val="0"/>
              </a:spcBef>
              <a:spcAft>
                <a:spcPts val="300"/>
              </a:spcAft>
            </a:pPr>
            <a:r>
              <a:rPr lang="it-IT" sz="2200" dirty="0">
                <a:latin typeface="Garamond" panose="02020404030301010803" pitchFamily="18" charset="0"/>
              </a:rPr>
              <a:t>essere focalizzata principalmente sull’attività di conservazione a lungo termine</a:t>
            </a:r>
          </a:p>
          <a:p>
            <a:pPr marL="712788">
              <a:spcBef>
                <a:spcPct val="0"/>
              </a:spcBef>
              <a:spcAft>
                <a:spcPts val="300"/>
              </a:spcAft>
            </a:pPr>
            <a:r>
              <a:rPr lang="it-IT" sz="2200" dirty="0">
                <a:latin typeface="Garamond" panose="02020404030301010803" pitchFamily="18" charset="0"/>
              </a:rPr>
              <a:t>rispondere agli standard internazionali per l’archiviazione, la conservazione a lungo termine e il </a:t>
            </a:r>
            <a:r>
              <a:rPr lang="it-IT" sz="2200" i="1" dirty="0" err="1">
                <a:latin typeface="Garamond" panose="02020404030301010803" pitchFamily="18" charset="0"/>
              </a:rPr>
              <a:t>disaster</a:t>
            </a:r>
            <a:r>
              <a:rPr lang="it-IT" sz="2200" i="1" dirty="0">
                <a:latin typeface="Garamond" panose="02020404030301010803" pitchFamily="18" charset="0"/>
              </a:rPr>
              <a:t> </a:t>
            </a:r>
            <a:r>
              <a:rPr lang="it-IT" sz="2200" i="1" dirty="0" err="1">
                <a:latin typeface="Garamond" panose="02020404030301010803" pitchFamily="18" charset="0"/>
              </a:rPr>
              <a:t>recovery</a:t>
            </a:r>
            <a:endParaRPr lang="it-IT" sz="2200" dirty="0">
              <a:solidFill>
                <a:srgbClr val="00B0F0"/>
              </a:solidFill>
              <a:latin typeface="Garamond" panose="02020404030301010803" pitchFamily="18" charset="0"/>
            </a:endParaRPr>
          </a:p>
          <a:p>
            <a:pPr>
              <a:spcBef>
                <a:spcPct val="0"/>
              </a:spcBef>
              <a:spcAft>
                <a:spcPts val="300"/>
              </a:spcAft>
            </a:pPr>
            <a:r>
              <a:rPr lang="it-IT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Non </a:t>
            </a: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si ritiene invece utile </a:t>
            </a:r>
            <a:r>
              <a:rPr lang="it-IT" sz="2200" dirty="0">
                <a:latin typeface="Garamond" panose="02020404030301010803" pitchFamily="18" charset="0"/>
              </a:rPr>
              <a:t>che il sistema preveda funzioni di data </a:t>
            </a:r>
            <a:r>
              <a:rPr lang="it-IT" sz="2200" i="1" dirty="0" err="1">
                <a:solidFill>
                  <a:srgbClr val="00B0F0"/>
                </a:solidFill>
                <a:latin typeface="Garamond" panose="02020404030301010803" pitchFamily="18" charset="0"/>
              </a:rPr>
              <a:t>discovery</a:t>
            </a:r>
            <a:r>
              <a:rPr lang="it-IT" sz="2200" i="1" dirty="0">
                <a:solidFill>
                  <a:srgbClr val="00B0F0"/>
                </a:solidFill>
                <a:latin typeface="Garamond" panose="02020404030301010803" pitchFamily="18" charset="0"/>
              </a:rPr>
              <a:t> </a:t>
            </a: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o di </a:t>
            </a:r>
            <a:r>
              <a:rPr lang="it-IT" sz="2200" i="1" dirty="0">
                <a:solidFill>
                  <a:srgbClr val="00B0F0"/>
                </a:solidFill>
                <a:latin typeface="Garamond" panose="02020404030301010803" pitchFamily="18" charset="0"/>
              </a:rPr>
              <a:t>data </a:t>
            </a:r>
            <a:r>
              <a:rPr lang="it-IT" sz="2200" i="1" dirty="0" err="1" smtClean="0">
                <a:solidFill>
                  <a:srgbClr val="00B0F0"/>
                </a:solidFill>
                <a:latin typeface="Garamond" panose="02020404030301010803" pitchFamily="18" charset="0"/>
              </a:rPr>
              <a:t>mining</a:t>
            </a:r>
            <a:endParaRPr lang="it-IT" sz="2200" dirty="0">
              <a:solidFill>
                <a:srgbClr val="00B0F0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110277ED-CFB3-4DA7-B3B8-83C5047122BC}" type="slidenum">
              <a:rPr lang="it-IT" smtClean="0"/>
              <a:pPr>
                <a:defRPr/>
              </a:pPr>
              <a:t>15</a:t>
            </a:fld>
            <a:r>
              <a:rPr lang="it-IT" dirty="0" smtClean="0"/>
              <a:t>/26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321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>
          <a:xfrm>
            <a:off x="755576" y="1124744"/>
            <a:ext cx="8229600" cy="706090"/>
          </a:xfrm>
        </p:spPr>
        <p:txBody>
          <a:bodyPr/>
          <a:lstStyle/>
          <a:p>
            <a:pPr eaLnBrk="1" hangingPunct="1"/>
            <a:r>
              <a:rPr lang="it-IT" sz="32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La programmazione delle attività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1259632" y="2028379"/>
            <a:ext cx="7725544" cy="4464496"/>
          </a:xfrm>
        </p:spPr>
        <p:txBody>
          <a:bodyPr rtlCol="0">
            <a:normAutofit fontScale="92500" lnSpcReduction="20000"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it-IT" sz="2400" dirty="0" smtClean="0">
                <a:latin typeface="Garamond" panose="02020404030301010803" pitchFamily="18" charset="0"/>
              </a:rPr>
              <a:t>CARE individua i </a:t>
            </a:r>
            <a:r>
              <a:rPr lang="it-IT" sz="2400" dirty="0">
                <a:latin typeface="Garamond" panose="02020404030301010803" pitchFamily="18" charset="0"/>
              </a:rPr>
              <a:t>contratti </a:t>
            </a:r>
            <a:r>
              <a:rPr lang="it-IT" sz="2400" dirty="0" smtClean="0">
                <a:latin typeface="Garamond" panose="02020404030301010803" pitchFamily="18" charset="0"/>
              </a:rPr>
              <a:t>da rinnovare e negoziare sulla base dei seguenti criteri: </a:t>
            </a:r>
          </a:p>
          <a:p>
            <a:pPr marL="712788">
              <a:spcBef>
                <a:spcPct val="0"/>
              </a:spcBef>
              <a:spcAft>
                <a:spcPts val="600"/>
              </a:spcAft>
            </a:pPr>
            <a:r>
              <a:rPr lang="it-IT" sz="2400" dirty="0">
                <a:latin typeface="Garamond" panose="02020404030301010803" pitchFamily="18" charset="0"/>
              </a:rPr>
              <a:t>l’interesse mostrato dalle sedi attraverso </a:t>
            </a:r>
            <a:r>
              <a:rPr lang="it-IT" sz="24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rilevazioni</a:t>
            </a:r>
            <a:r>
              <a:rPr lang="it-IT" sz="2400" dirty="0" smtClean="0">
                <a:latin typeface="Garamond" panose="02020404030301010803" pitchFamily="18" charset="0"/>
              </a:rPr>
              <a:t> e </a:t>
            </a:r>
            <a:r>
              <a:rPr lang="it-IT" sz="24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segnalazioni </a:t>
            </a:r>
            <a:r>
              <a:rPr lang="it-IT" sz="2400" dirty="0">
                <a:solidFill>
                  <a:srgbClr val="00B0F0"/>
                </a:solidFill>
                <a:latin typeface="Garamond" panose="02020404030301010803" pitchFamily="18" charset="0"/>
              </a:rPr>
              <a:t>dirette</a:t>
            </a:r>
            <a:r>
              <a:rPr lang="it-IT" sz="2400" dirty="0">
                <a:latin typeface="Garamond" panose="02020404030301010803" pitchFamily="18" charset="0"/>
              </a:rPr>
              <a:t> e l’esistenza di contratti consortili precedenti</a:t>
            </a:r>
          </a:p>
          <a:p>
            <a:pPr marL="712788">
              <a:spcBef>
                <a:spcPct val="0"/>
              </a:spcBef>
              <a:spcAft>
                <a:spcPts val="600"/>
              </a:spcAft>
            </a:pPr>
            <a:r>
              <a:rPr lang="it-IT" sz="2400" dirty="0">
                <a:latin typeface="Garamond" panose="02020404030301010803" pitchFamily="18" charset="0"/>
              </a:rPr>
              <a:t>il </a:t>
            </a:r>
            <a:r>
              <a:rPr lang="it-IT" sz="2400" dirty="0">
                <a:solidFill>
                  <a:srgbClr val="00B0F0"/>
                </a:solidFill>
                <a:latin typeface="Garamond" panose="02020404030301010803" pitchFamily="18" charset="0"/>
              </a:rPr>
              <a:t>numero</a:t>
            </a:r>
            <a:r>
              <a:rPr lang="it-IT" sz="2400" dirty="0">
                <a:latin typeface="Garamond" panose="02020404030301010803" pitchFamily="18" charset="0"/>
              </a:rPr>
              <a:t> di sedi interessate</a:t>
            </a:r>
          </a:p>
          <a:p>
            <a:pPr marL="712788">
              <a:spcBef>
                <a:spcPct val="0"/>
              </a:spcBef>
              <a:spcAft>
                <a:spcPts val="600"/>
              </a:spcAft>
            </a:pPr>
            <a:r>
              <a:rPr lang="it-IT" sz="2400" dirty="0">
                <a:latin typeface="Garamond" panose="02020404030301010803" pitchFamily="18" charset="0"/>
              </a:rPr>
              <a:t>la </a:t>
            </a:r>
            <a:r>
              <a:rPr lang="it-IT" sz="2400" dirty="0">
                <a:solidFill>
                  <a:srgbClr val="00B0F0"/>
                </a:solidFill>
                <a:latin typeface="Garamond" panose="02020404030301010803" pitchFamily="18" charset="0"/>
              </a:rPr>
              <a:t>rilevanza economica </a:t>
            </a:r>
            <a:r>
              <a:rPr lang="it-IT" sz="2400" dirty="0">
                <a:latin typeface="Garamond" panose="02020404030301010803" pitchFamily="18" charset="0"/>
              </a:rPr>
              <a:t>del contratto</a:t>
            </a:r>
          </a:p>
          <a:p>
            <a:pPr marL="712788">
              <a:spcBef>
                <a:spcPct val="0"/>
              </a:spcBef>
              <a:spcAft>
                <a:spcPts val="600"/>
              </a:spcAft>
            </a:pPr>
            <a:r>
              <a:rPr lang="it-IT" sz="2400" dirty="0">
                <a:latin typeface="Garamond" panose="02020404030301010803" pitchFamily="18" charset="0"/>
              </a:rPr>
              <a:t>le eventuali problematicità (negoziali e/o amministrative) riscontrate in fase di rinnovo</a:t>
            </a:r>
          </a:p>
          <a:p>
            <a:pPr marL="712788">
              <a:spcBef>
                <a:spcPct val="0"/>
              </a:spcBef>
              <a:spcAft>
                <a:spcPts val="600"/>
              </a:spcAft>
            </a:pPr>
            <a:r>
              <a:rPr lang="it-IT" sz="2400" dirty="0">
                <a:latin typeface="Garamond" panose="02020404030301010803" pitchFamily="18" charset="0"/>
              </a:rPr>
              <a:t>la disponibilità di </a:t>
            </a:r>
            <a:r>
              <a:rPr lang="it-IT" sz="2400" dirty="0">
                <a:solidFill>
                  <a:srgbClr val="00B0F0"/>
                </a:solidFill>
                <a:latin typeface="Garamond" panose="02020404030301010803" pitchFamily="18" charset="0"/>
              </a:rPr>
              <a:t>risorse umane </a:t>
            </a:r>
            <a:r>
              <a:rPr lang="it-IT" sz="2400" dirty="0">
                <a:latin typeface="Garamond" panose="02020404030301010803" pitchFamily="18" charset="0"/>
              </a:rPr>
              <a:t>da inserire nei team</a:t>
            </a:r>
            <a:endParaRPr lang="it-IT" sz="2400" dirty="0" smtClean="0">
              <a:latin typeface="Garamond" panose="02020404030301010803" pitchFamily="18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it-IT" sz="2400" dirty="0">
                <a:latin typeface="Garamond" panose="02020404030301010803" pitchFamily="18" charset="0"/>
              </a:rPr>
              <a:t>Verranno </a:t>
            </a:r>
            <a:r>
              <a:rPr lang="it-IT" sz="2400" dirty="0">
                <a:solidFill>
                  <a:srgbClr val="00B0F0"/>
                </a:solidFill>
                <a:latin typeface="Garamond" panose="02020404030301010803" pitchFamily="18" charset="0"/>
              </a:rPr>
              <a:t>garantiti i rinnovi annuali </a:t>
            </a:r>
            <a:r>
              <a:rPr lang="it-IT" sz="2400" dirty="0">
                <a:latin typeface="Garamond" panose="02020404030301010803" pitchFamily="18" charset="0"/>
              </a:rPr>
              <a:t>dei contratti non in negoziazione, ereditati tra il 2014 ed il 2015 dai consorzi </a:t>
            </a:r>
            <a:endParaRPr lang="it-IT" sz="2400" dirty="0" smtClean="0">
              <a:latin typeface="Garamond" panose="02020404030301010803" pitchFamily="18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it-IT" sz="2400" dirty="0" smtClean="0">
                <a:latin typeface="Garamond" panose="02020404030301010803" pitchFamily="18" charset="0"/>
              </a:rPr>
              <a:t>Nel 2016, verrà effettuata una </a:t>
            </a:r>
            <a:r>
              <a:rPr lang="it-IT" sz="24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nuova rilevazione </a:t>
            </a:r>
            <a:r>
              <a:rPr lang="it-IT" sz="2400" dirty="0" smtClean="0">
                <a:latin typeface="Garamond" panose="02020404030301010803" pitchFamily="18" charset="0"/>
              </a:rPr>
              <a:t>dei bisogni delle sedi per le contrattazioni ed i rinnovi per il 2018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it-IT" sz="2000" dirty="0">
              <a:latin typeface="Garamond" panose="02020404030301010803" pitchFamily="18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6999695" y="6492875"/>
            <a:ext cx="2133600" cy="365125"/>
          </a:xfrm>
        </p:spPr>
        <p:txBody>
          <a:bodyPr/>
          <a:lstStyle/>
          <a:p>
            <a:pPr>
              <a:defRPr/>
            </a:pPr>
            <a:fld id="{110277ED-CFB3-4DA7-B3B8-83C5047122BC}" type="slidenum">
              <a:rPr lang="it-IT" smtClean="0"/>
              <a:pPr>
                <a:defRPr/>
              </a:pPr>
              <a:t>16</a:t>
            </a:fld>
            <a:r>
              <a:rPr lang="it-IT" dirty="0" smtClean="0"/>
              <a:t>/26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4989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>
          <a:xfrm>
            <a:off x="914400" y="1148563"/>
            <a:ext cx="8229600" cy="706090"/>
          </a:xfrm>
        </p:spPr>
        <p:txBody>
          <a:bodyPr/>
          <a:lstStyle/>
          <a:p>
            <a:pPr eaLnBrk="1" hangingPunct="1"/>
            <a:r>
              <a:rPr lang="it-IT" sz="3200" b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Le attività programmate per il </a:t>
            </a:r>
            <a:r>
              <a:rPr lang="it-IT" sz="32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2016</a:t>
            </a:r>
            <a:endParaRPr lang="it-IT" sz="3200" dirty="0" smtClean="0">
              <a:latin typeface="Garamond" panose="02020404030301010803" pitchFamily="18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1187624" y="1988840"/>
            <a:ext cx="7499176" cy="4104456"/>
          </a:xfrm>
        </p:spPr>
        <p:txBody>
          <a:bodyPr rtlCol="0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it-IT" sz="2200" dirty="0" smtClean="0">
                <a:latin typeface="Garamond" panose="02020404030301010803" pitchFamily="18" charset="0"/>
              </a:rPr>
              <a:t>Nel 2016 CARE intende avviare le seguenti </a:t>
            </a:r>
            <a:r>
              <a:rPr lang="it-IT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negoziazioni</a:t>
            </a:r>
            <a:r>
              <a:rPr lang="it-IT" sz="2200" dirty="0" smtClean="0">
                <a:latin typeface="Garamond" panose="02020404030301010803" pitchFamily="18" charset="0"/>
              </a:rPr>
              <a:t>:</a:t>
            </a:r>
            <a:r>
              <a:rPr lang="it-IT" sz="2200" dirty="0">
                <a:latin typeface="Garamond" panose="02020404030301010803" pitchFamily="18" charset="0"/>
              </a:rPr>
              <a:t>	</a:t>
            </a:r>
            <a:endParaRPr lang="it-IT" sz="2200" dirty="0" smtClean="0">
              <a:latin typeface="Garamond" panose="02020404030301010803" pitchFamily="18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004226" y="6492875"/>
            <a:ext cx="2133600" cy="365125"/>
          </a:xfrm>
        </p:spPr>
        <p:txBody>
          <a:bodyPr/>
          <a:lstStyle/>
          <a:p>
            <a:pPr>
              <a:defRPr/>
            </a:pPr>
            <a:fld id="{110277ED-CFB3-4DA7-B3B8-83C5047122BC}" type="slidenum">
              <a:rPr lang="it-IT" smtClean="0"/>
              <a:pPr>
                <a:defRPr/>
              </a:pPr>
              <a:t>17</a:t>
            </a:fld>
            <a:r>
              <a:rPr lang="it-IT" dirty="0" smtClean="0"/>
              <a:t>/26</a:t>
            </a:r>
            <a:endParaRPr lang="it-IT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826319"/>
              </p:ext>
            </p:extLst>
          </p:nvPr>
        </p:nvGraphicFramePr>
        <p:xfrm>
          <a:off x="1486000" y="2443048"/>
          <a:ext cx="7200800" cy="4154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  <a:gridCol w="3600400"/>
              </a:tblGrid>
              <a:tr h="432048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Negoziazioni di nuovi team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bg1"/>
                          </a:solidFill>
                        </a:rPr>
                        <a:t>Negoziazioni di team già esistenti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1018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BMJ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CCDC</a:t>
                      </a:r>
                      <a:endParaRPr lang="it-IT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1018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CAMBRIDGE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CLINICAL KEY</a:t>
                      </a:r>
                      <a:endParaRPr lang="it-IT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1018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DE GRUYTER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MATHSCINET</a:t>
                      </a:r>
                      <a:endParaRPr lang="it-IT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1018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EBSCO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GB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NORME UNI</a:t>
                      </a:r>
                      <a:endParaRPr lang="it-IT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1018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EIO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REAXYS</a:t>
                      </a:r>
                    </a:p>
                  </a:txBody>
                  <a:tcPr marL="9525" marR="9525" marT="9525" marB="0" anchor="ctr"/>
                </a:tc>
              </a:tr>
              <a:tr h="31018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FRANCO ANGELI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SCIENCE</a:t>
                      </a:r>
                    </a:p>
                  </a:txBody>
                  <a:tcPr marL="9525" marR="9525" marT="9525" marB="0" anchor="ctr"/>
                </a:tc>
              </a:tr>
              <a:tr h="31018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LIPPINCOTT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JOVE</a:t>
                      </a:r>
                      <a:endParaRPr lang="it-IT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1018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MULINO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it-IT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1018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PROQUEST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it-IT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1018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RSC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it-IT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1018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SPECS AND STANDARDS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342900" marR="9525" marT="9525" marB="0" anchor="ctr"/>
                </a:tc>
              </a:tr>
              <a:tr h="31018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UPTODATE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342900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916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2699792" y="260648"/>
            <a:ext cx="4536504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Il mercato dell’editoria scientifica</a:t>
            </a:r>
            <a:endParaRPr lang="it-IT" sz="2400" b="1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853244" y="3501008"/>
            <a:ext cx="8229600" cy="706090"/>
          </a:xfrm>
        </p:spPr>
        <p:txBody>
          <a:bodyPr/>
          <a:lstStyle/>
          <a:p>
            <a:pPr eaLnBrk="1" hangingPunct="1"/>
            <a:r>
              <a:rPr lang="it-IT" sz="32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Il mercato dell’editoria scientifica</a:t>
            </a:r>
            <a:endParaRPr lang="it-IT" sz="3200" dirty="0" smtClean="0">
              <a:latin typeface="Garamond" panose="02020404030301010803" pitchFamily="18" charset="0"/>
            </a:endParaRPr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110277ED-CFB3-4DA7-B3B8-83C5047122BC}" type="slidenum">
              <a:rPr lang="it-IT" smtClean="0"/>
              <a:pPr>
                <a:defRPr/>
              </a:pPr>
              <a:t>18</a:t>
            </a:fld>
            <a:r>
              <a:rPr lang="it-IT" dirty="0" smtClean="0"/>
              <a:t>/26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5068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2699792" y="260648"/>
            <a:ext cx="4536504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Il mercato dell’editoria scientifica</a:t>
            </a:r>
            <a:endParaRPr lang="it-IT" sz="2400" b="1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914400" y="1148563"/>
            <a:ext cx="8229600" cy="706090"/>
          </a:xfrm>
        </p:spPr>
        <p:txBody>
          <a:bodyPr/>
          <a:lstStyle/>
          <a:p>
            <a:pPr eaLnBrk="1" hangingPunct="1"/>
            <a:r>
              <a:rPr lang="it-IT" sz="3200" b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L’approccio</a:t>
            </a:r>
            <a:r>
              <a:rPr lang="it-IT" sz="32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di un economista</a:t>
            </a:r>
            <a:endParaRPr lang="it-IT" sz="3200" dirty="0" smtClean="0">
              <a:latin typeface="Garamond" panose="02020404030301010803" pitchFamily="18" charset="0"/>
            </a:endParaRPr>
          </a:p>
        </p:txBody>
      </p:sp>
      <p:sp>
        <p:nvSpPr>
          <p:cNvPr id="10" name="Segnaposto contenuto 4"/>
          <p:cNvSpPr>
            <a:spLocks noGrp="1"/>
          </p:cNvSpPr>
          <p:nvPr>
            <p:ph idx="1"/>
          </p:nvPr>
        </p:nvSpPr>
        <p:spPr>
          <a:xfrm>
            <a:off x="1187624" y="1988840"/>
            <a:ext cx="7499176" cy="4608512"/>
          </a:xfrm>
        </p:spPr>
        <p:txBody>
          <a:bodyPr rtlCol="0">
            <a:noAutofit/>
          </a:bodyPr>
          <a:lstStyle/>
          <a:p>
            <a:pPr>
              <a:spcBef>
                <a:spcPct val="0"/>
              </a:spcBef>
              <a:spcAft>
                <a:spcPts val="300"/>
              </a:spcAft>
            </a:pPr>
            <a:r>
              <a:rPr lang="it-IT" sz="2200" dirty="0">
                <a:latin typeface="Garamond" panose="02020404030301010803" pitchFamily="18" charset="0"/>
              </a:rPr>
              <a:t>Economia studia </a:t>
            </a:r>
            <a:r>
              <a:rPr lang="it-IT" sz="2200" dirty="0" smtClean="0">
                <a:latin typeface="Garamond" panose="02020404030301010803" pitchFamily="18" charset="0"/>
              </a:rPr>
              <a:t>l’allocazione </a:t>
            </a:r>
            <a:r>
              <a:rPr lang="it-IT" sz="2200" dirty="0">
                <a:latin typeface="Garamond" panose="02020404030301010803" pitchFamily="18" charset="0"/>
              </a:rPr>
              <a:t>ottimale delle risorse scarse tra usi alternativi</a:t>
            </a:r>
          </a:p>
          <a:p>
            <a:pPr>
              <a:spcBef>
                <a:spcPct val="0"/>
              </a:spcBef>
              <a:spcAft>
                <a:spcPts val="300"/>
              </a:spcAft>
            </a:pPr>
            <a:r>
              <a:rPr lang="it-IT" sz="2200" dirty="0">
                <a:latin typeface="Garamond" panose="02020404030301010803" pitchFamily="18" charset="0"/>
              </a:rPr>
              <a:t>Come </a:t>
            </a:r>
            <a:r>
              <a:rPr lang="it-IT" sz="2200" dirty="0" smtClean="0">
                <a:latin typeface="Garamond" panose="02020404030301010803" pitchFamily="18" charset="0"/>
              </a:rPr>
              <a:t>economista, sono abituato a ragionare in </a:t>
            </a:r>
            <a:r>
              <a:rPr lang="it-IT" sz="2200" dirty="0">
                <a:latin typeface="Garamond" panose="02020404030301010803" pitchFamily="18" charset="0"/>
              </a:rPr>
              <a:t>termini di </a:t>
            </a: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incentivi</a:t>
            </a:r>
            <a:r>
              <a:rPr lang="it-IT" sz="2200" dirty="0">
                <a:latin typeface="Garamond" panose="02020404030301010803" pitchFamily="18" charset="0"/>
              </a:rPr>
              <a:t>, </a:t>
            </a: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domanda e offerta</a:t>
            </a:r>
            <a:r>
              <a:rPr lang="it-IT" sz="2200" dirty="0">
                <a:latin typeface="Garamond" panose="02020404030301010803" pitchFamily="18" charset="0"/>
              </a:rPr>
              <a:t>, equilibrio di </a:t>
            </a: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mercato</a:t>
            </a:r>
          </a:p>
          <a:p>
            <a:pPr>
              <a:spcBef>
                <a:spcPct val="0"/>
              </a:spcBef>
              <a:spcAft>
                <a:spcPts val="300"/>
              </a:spcAft>
            </a:pPr>
            <a:r>
              <a:rPr lang="it-IT" sz="2200" dirty="0">
                <a:latin typeface="Garamond" panose="02020404030301010803" pitchFamily="18" charset="0"/>
              </a:rPr>
              <a:t>Per definire un </a:t>
            </a: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mercato</a:t>
            </a:r>
            <a:r>
              <a:rPr lang="it-IT" sz="2200" dirty="0">
                <a:latin typeface="Garamond" panose="02020404030301010803" pitchFamily="18" charset="0"/>
              </a:rPr>
              <a:t>, il primo passo è quello di </a:t>
            </a: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definire il bene </a:t>
            </a:r>
            <a:r>
              <a:rPr lang="it-IT" sz="2200" dirty="0">
                <a:latin typeface="Garamond" panose="02020404030301010803" pitchFamily="18" charset="0"/>
              </a:rPr>
              <a:t>che viene scambiato</a:t>
            </a:r>
          </a:p>
          <a:p>
            <a:pPr>
              <a:spcBef>
                <a:spcPct val="0"/>
              </a:spcBef>
              <a:spcAft>
                <a:spcPts val="300"/>
              </a:spcAft>
            </a:pPr>
            <a:r>
              <a:rPr lang="it-IT" sz="2200" dirty="0">
                <a:latin typeface="Garamond" panose="02020404030301010803" pitchFamily="18" charset="0"/>
              </a:rPr>
              <a:t>Nel caso dei servizi di biblioteca per la ricerca del bene che viene prodotto e scambiato è la </a:t>
            </a:r>
            <a:r>
              <a:rPr lang="it-IT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conoscenza</a:t>
            </a:r>
            <a:r>
              <a:rPr lang="it-IT" sz="2200" dirty="0" smtClean="0">
                <a:latin typeface="Garamond" panose="02020404030301010803" pitchFamily="18" charset="0"/>
              </a:rPr>
              <a:t>:</a:t>
            </a:r>
          </a:p>
          <a:p>
            <a:pPr marL="712788">
              <a:spcBef>
                <a:spcPct val="0"/>
              </a:spcBef>
              <a:spcAft>
                <a:spcPts val="300"/>
              </a:spcAft>
            </a:pPr>
            <a:r>
              <a:rPr lang="it-IT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conoscenza scientifica</a:t>
            </a:r>
            <a:r>
              <a:rPr lang="it-IT" sz="2200" dirty="0" smtClean="0">
                <a:latin typeface="Garamond" panose="02020404030301010803" pitchFamily="18" charset="0"/>
              </a:rPr>
              <a:t>, </a:t>
            </a:r>
            <a:r>
              <a:rPr lang="it-IT" sz="2200" dirty="0">
                <a:latin typeface="Garamond" panose="02020404030301010803" pitchFamily="18" charset="0"/>
              </a:rPr>
              <a:t>che è il prodotto della ricerca</a:t>
            </a:r>
          </a:p>
          <a:p>
            <a:pPr marL="712788">
              <a:spcBef>
                <a:spcPct val="0"/>
              </a:spcBef>
              <a:spcAft>
                <a:spcPts val="300"/>
              </a:spcAft>
            </a:pPr>
            <a:r>
              <a:rPr lang="it-IT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conoscenza </a:t>
            </a: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bibliografica </a:t>
            </a:r>
            <a:r>
              <a:rPr lang="it-IT" sz="2200" dirty="0" smtClean="0">
                <a:latin typeface="Garamond" panose="02020404030301010803" pitchFamily="18" charset="0"/>
              </a:rPr>
              <a:t>dell’esistenza </a:t>
            </a:r>
            <a:r>
              <a:rPr lang="it-IT" sz="2200" dirty="0">
                <a:latin typeface="Garamond" panose="02020404030301010803" pitchFamily="18" charset="0"/>
              </a:rPr>
              <a:t>di un risultato scientifico	</a:t>
            </a:r>
            <a:endParaRPr lang="it-IT" sz="2200" dirty="0" smtClean="0">
              <a:latin typeface="Garamond" panose="02020404030301010803" pitchFamily="18" charset="0"/>
            </a:endParaRPr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110277ED-CFB3-4DA7-B3B8-83C5047122BC}" type="slidenum">
              <a:rPr lang="it-IT" smtClean="0"/>
              <a:pPr>
                <a:defRPr/>
              </a:pPr>
              <a:t>19</a:t>
            </a:fld>
            <a:r>
              <a:rPr lang="it-IT" dirty="0" smtClean="0"/>
              <a:t>/26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7971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06090"/>
          </a:xfrm>
        </p:spPr>
        <p:txBody>
          <a:bodyPr/>
          <a:lstStyle/>
          <a:p>
            <a:pPr eaLnBrk="1" hangingPunct="1"/>
            <a:r>
              <a:rPr lang="it-IT" sz="32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Piano delle presentazione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1187624" y="1916832"/>
            <a:ext cx="7848872" cy="4176464"/>
          </a:xfrm>
        </p:spPr>
        <p:txBody>
          <a:bodyPr rtlCol="0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2200" dirty="0" smtClean="0">
                <a:latin typeface="Garamond" panose="02020404030301010803" pitchFamily="18" charset="0"/>
              </a:rPr>
              <a:t>Le attività del Gruppo CARE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it-IT" sz="1800" dirty="0">
                <a:latin typeface="Garamond" panose="02020404030301010803" pitchFamily="18" charset="0"/>
              </a:rPr>
              <a:t>L’organizzazione di CARE (</a:t>
            </a:r>
            <a:r>
              <a:rPr lang="it-IT" sz="1800" dirty="0">
                <a:latin typeface="Garamond" panose="02020404030301010803" pitchFamily="18" charset="0"/>
                <a:hlinkClick r:id="rId3"/>
              </a:rPr>
              <a:t>http://www.crui-risorselettroniche.it/</a:t>
            </a:r>
            <a:r>
              <a:rPr lang="it-IT" sz="1800" dirty="0">
                <a:latin typeface="Garamond" panose="02020404030301010803" pitchFamily="18" charset="0"/>
              </a:rPr>
              <a:t>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it-IT" sz="1800" dirty="0">
                <a:latin typeface="Garamond" panose="02020404030301010803" pitchFamily="18" charset="0"/>
              </a:rPr>
              <a:t>Le contrattazioni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it-IT" sz="1800" dirty="0">
                <a:latin typeface="Garamond" panose="02020404030301010803" pitchFamily="18" charset="0"/>
              </a:rPr>
              <a:t>Le altre attività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it-IT" sz="1800" dirty="0">
                <a:latin typeface="Garamond" panose="02020404030301010803" pitchFamily="18" charset="0"/>
              </a:rPr>
              <a:t>Obiettivi e progetti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2200" dirty="0" smtClean="0">
                <a:latin typeface="Garamond" panose="02020404030301010803" pitchFamily="18" charset="0"/>
              </a:rPr>
              <a:t>L’evoluzione del mercato dell’editoria scientifica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7019724" y="6492875"/>
            <a:ext cx="2133600" cy="365125"/>
          </a:xfrm>
        </p:spPr>
        <p:txBody>
          <a:bodyPr/>
          <a:lstStyle/>
          <a:p>
            <a:pPr>
              <a:defRPr/>
            </a:pPr>
            <a:fld id="{110277ED-CFB3-4DA7-B3B8-83C5047122BC}" type="slidenum">
              <a:rPr lang="it-IT" smtClean="0"/>
              <a:pPr>
                <a:defRPr/>
              </a:pPr>
              <a:t>2</a:t>
            </a:fld>
            <a:r>
              <a:rPr lang="it-IT" dirty="0" smtClean="0"/>
              <a:t>/26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20971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2699792" y="260648"/>
            <a:ext cx="4536504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Il mercato dell’editoria scientifica</a:t>
            </a:r>
            <a:endParaRPr lang="it-IT" sz="2400" b="1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914400" y="1148563"/>
            <a:ext cx="8229600" cy="706090"/>
          </a:xfrm>
        </p:spPr>
        <p:txBody>
          <a:bodyPr/>
          <a:lstStyle/>
          <a:p>
            <a:pPr eaLnBrk="1" hangingPunct="1"/>
            <a:r>
              <a:rPr lang="it-IT" sz="3200" b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L’offerta</a:t>
            </a:r>
          </a:p>
        </p:txBody>
      </p:sp>
      <p:sp>
        <p:nvSpPr>
          <p:cNvPr id="10" name="Segnaposto contenuto 4"/>
          <p:cNvSpPr>
            <a:spLocks noGrp="1"/>
          </p:cNvSpPr>
          <p:nvPr>
            <p:ph idx="1"/>
          </p:nvPr>
        </p:nvSpPr>
        <p:spPr>
          <a:xfrm>
            <a:off x="1187624" y="1988840"/>
            <a:ext cx="7499176" cy="4536504"/>
          </a:xfrm>
        </p:spPr>
        <p:txBody>
          <a:bodyPr rtlCol="0">
            <a:noAutofit/>
          </a:bodyPr>
          <a:lstStyle/>
          <a:p>
            <a:pPr>
              <a:spcBef>
                <a:spcPct val="0"/>
              </a:spcBef>
              <a:spcAft>
                <a:spcPts val="300"/>
              </a:spcAft>
            </a:pPr>
            <a:r>
              <a:rPr lang="it-IT" sz="2200" dirty="0">
                <a:latin typeface="Garamond" panose="02020404030301010803" pitchFamily="18" charset="0"/>
              </a:rPr>
              <a:t>I </a:t>
            </a: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ricercatori</a:t>
            </a:r>
            <a:r>
              <a:rPr lang="it-IT" sz="2200" dirty="0">
                <a:latin typeface="Garamond" panose="02020404030301010803" pitchFamily="18" charset="0"/>
              </a:rPr>
              <a:t> </a:t>
            </a:r>
            <a:r>
              <a:rPr lang="it-IT" sz="2200" dirty="0" smtClean="0">
                <a:latin typeface="Garamond" panose="02020404030301010803" pitchFamily="18" charset="0"/>
              </a:rPr>
              <a:t>producono conoscenza, guidati </a:t>
            </a:r>
            <a:r>
              <a:rPr lang="it-IT" sz="2200" dirty="0">
                <a:latin typeface="Garamond" panose="02020404030301010803" pitchFamily="18" charset="0"/>
              </a:rPr>
              <a:t>dal desiderio di:</a:t>
            </a:r>
          </a:p>
          <a:p>
            <a:pPr marL="712788">
              <a:spcBef>
                <a:spcPct val="0"/>
              </a:spcBef>
              <a:spcAft>
                <a:spcPts val="300"/>
              </a:spcAft>
            </a:pP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diffondere i risultati </a:t>
            </a:r>
            <a:r>
              <a:rPr lang="it-IT" sz="2200" dirty="0">
                <a:latin typeface="Garamond" panose="02020404030301010803" pitchFamily="18" charset="0"/>
              </a:rPr>
              <a:t>della loro ricerca</a:t>
            </a:r>
          </a:p>
          <a:p>
            <a:pPr marL="712788">
              <a:spcBef>
                <a:spcPct val="0"/>
              </a:spcBef>
              <a:spcAft>
                <a:spcPts val="300"/>
              </a:spcAft>
            </a:pPr>
            <a:r>
              <a:rPr lang="it-IT" sz="2200" dirty="0">
                <a:latin typeface="Garamond" panose="02020404030301010803" pitchFamily="18" charset="0"/>
              </a:rPr>
              <a:t>avere </a:t>
            </a: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una buona valutazione</a:t>
            </a:r>
          </a:p>
          <a:p>
            <a:pPr>
              <a:spcBef>
                <a:spcPct val="0"/>
              </a:spcBef>
              <a:spcAft>
                <a:spcPts val="300"/>
              </a:spcAft>
            </a:pPr>
            <a:r>
              <a:rPr lang="it-IT" sz="2200" dirty="0">
                <a:latin typeface="Garamond" panose="02020404030301010803" pitchFamily="18" charset="0"/>
              </a:rPr>
              <a:t>Altri </a:t>
            </a: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giocatori importanti</a:t>
            </a:r>
            <a:r>
              <a:rPr lang="it-IT" sz="2200" dirty="0">
                <a:latin typeface="Garamond" panose="02020404030301010803" pitchFamily="18" charset="0"/>
              </a:rPr>
              <a:t>, </a:t>
            </a:r>
            <a:r>
              <a:rPr lang="it-IT" sz="2200" dirty="0" smtClean="0">
                <a:latin typeface="Garamond" panose="02020404030301010803" pitchFamily="18" charset="0"/>
              </a:rPr>
              <a:t>che hanno normalmente l’obiettivo di massimizzare i profitti, </a:t>
            </a:r>
            <a:r>
              <a:rPr lang="it-IT" sz="2200" dirty="0">
                <a:latin typeface="Garamond" panose="02020404030301010803" pitchFamily="18" charset="0"/>
              </a:rPr>
              <a:t>sono:</a:t>
            </a:r>
          </a:p>
          <a:p>
            <a:pPr marL="712788">
              <a:spcBef>
                <a:spcPct val="0"/>
              </a:spcBef>
              <a:spcAft>
                <a:spcPts val="300"/>
              </a:spcAft>
            </a:pPr>
            <a:r>
              <a:rPr lang="it-IT" sz="2200" dirty="0" smtClean="0">
                <a:latin typeface="Garamond" panose="02020404030301010803" pitchFamily="18" charset="0"/>
              </a:rPr>
              <a:t>gli "</a:t>
            </a:r>
            <a:r>
              <a:rPr lang="it-IT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editori</a:t>
            </a:r>
            <a:r>
              <a:rPr lang="it-IT" sz="2200" dirty="0">
                <a:latin typeface="Garamond" panose="02020404030301010803" pitchFamily="18" charset="0"/>
              </a:rPr>
              <a:t>" (editori commerciali, gestori di archivi aperti, </a:t>
            </a:r>
            <a:r>
              <a:rPr lang="it-IT" sz="2200" dirty="0" smtClean="0">
                <a:latin typeface="Garamond" panose="02020404030301010803" pitchFamily="18" charset="0"/>
              </a:rPr>
              <a:t>social </a:t>
            </a:r>
            <a:r>
              <a:rPr lang="it-IT" sz="2200" dirty="0">
                <a:latin typeface="Garamond" panose="02020404030301010803" pitchFamily="18" charset="0"/>
              </a:rPr>
              <a:t>network come </a:t>
            </a:r>
            <a:r>
              <a:rPr lang="it-IT" sz="2200" dirty="0" err="1">
                <a:latin typeface="Garamond" panose="02020404030301010803" pitchFamily="18" charset="0"/>
              </a:rPr>
              <a:t>ResearchGate</a:t>
            </a:r>
            <a:r>
              <a:rPr lang="it-IT" sz="2200" dirty="0">
                <a:latin typeface="Garamond" panose="02020404030301010803" pitchFamily="18" charset="0"/>
              </a:rPr>
              <a:t>, motori di ricerca come Google </a:t>
            </a:r>
            <a:r>
              <a:rPr lang="it-IT" sz="2200" dirty="0" err="1">
                <a:latin typeface="Garamond" panose="02020404030301010803" pitchFamily="18" charset="0"/>
              </a:rPr>
              <a:t>Scholar</a:t>
            </a:r>
            <a:r>
              <a:rPr lang="it-IT" sz="2200" dirty="0">
                <a:latin typeface="Garamond" panose="02020404030301010803" pitchFamily="18" charset="0"/>
              </a:rPr>
              <a:t>), perché </a:t>
            </a:r>
            <a:r>
              <a:rPr lang="it-IT" sz="2200" dirty="0" smtClean="0">
                <a:latin typeface="Garamond" panose="02020404030301010803" pitchFamily="18" charset="0"/>
              </a:rPr>
              <a:t>una </a:t>
            </a:r>
            <a:r>
              <a:rPr lang="it-IT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conoscenza </a:t>
            </a: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scientifica "</a:t>
            </a:r>
            <a:r>
              <a:rPr lang="it-IT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sconosciuta" è </a:t>
            </a: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inutile</a:t>
            </a:r>
          </a:p>
          <a:p>
            <a:pPr marL="712788">
              <a:spcBef>
                <a:spcPct val="0"/>
              </a:spcBef>
              <a:spcAft>
                <a:spcPts val="300"/>
              </a:spcAft>
            </a:pPr>
            <a:r>
              <a:rPr lang="it-IT" sz="2200" dirty="0" smtClean="0">
                <a:latin typeface="Garamond" panose="02020404030301010803" pitchFamily="18" charset="0"/>
              </a:rPr>
              <a:t>i produttori </a:t>
            </a:r>
            <a:r>
              <a:rPr lang="it-IT" sz="2200" dirty="0">
                <a:latin typeface="Garamond" panose="02020404030301010803" pitchFamily="18" charset="0"/>
              </a:rPr>
              <a:t>di </a:t>
            </a:r>
            <a:r>
              <a:rPr lang="it-IT" sz="2200" i="1" dirty="0" err="1" smtClean="0">
                <a:solidFill>
                  <a:srgbClr val="00B0F0"/>
                </a:solidFill>
                <a:latin typeface="Garamond" panose="02020404030301010803" pitchFamily="18" charset="0"/>
              </a:rPr>
              <a:t>discovery</a:t>
            </a:r>
            <a:r>
              <a:rPr lang="it-IT" sz="2200" i="1" dirty="0" smtClean="0">
                <a:solidFill>
                  <a:srgbClr val="00B0F0"/>
                </a:solidFill>
                <a:latin typeface="Garamond" panose="02020404030301010803" pitchFamily="18" charset="0"/>
              </a:rPr>
              <a:t> </a:t>
            </a:r>
            <a:r>
              <a:rPr lang="it-IT" sz="2200" i="1" dirty="0" err="1" smtClean="0">
                <a:solidFill>
                  <a:srgbClr val="00B0F0"/>
                </a:solidFill>
                <a:latin typeface="Garamond" panose="02020404030301010803" pitchFamily="18" charset="0"/>
              </a:rPr>
              <a:t>tools</a:t>
            </a:r>
            <a:r>
              <a:rPr lang="it-IT" sz="2200" i="1" dirty="0" smtClean="0">
                <a:solidFill>
                  <a:srgbClr val="00B0F0"/>
                </a:solidFill>
                <a:latin typeface="Garamond" panose="02020404030301010803" pitchFamily="18" charset="0"/>
              </a:rPr>
              <a:t> </a:t>
            </a:r>
            <a:r>
              <a:rPr lang="it-IT" sz="2200" dirty="0" smtClean="0">
                <a:latin typeface="Garamond" panose="02020404030301010803" pitchFamily="18" charset="0"/>
              </a:rPr>
              <a:t>(</a:t>
            </a:r>
            <a:r>
              <a:rPr lang="it-IT" sz="2200" dirty="0">
                <a:latin typeface="Garamond" panose="02020404030301010803" pitchFamily="18" charset="0"/>
              </a:rPr>
              <a:t>e </a:t>
            </a:r>
            <a:r>
              <a:rPr lang="it-IT" sz="2200" dirty="0" smtClean="0">
                <a:latin typeface="Garamond" panose="02020404030301010803" pitchFamily="18" charset="0"/>
              </a:rPr>
              <a:t>le biblioteche</a:t>
            </a:r>
            <a:r>
              <a:rPr lang="it-IT" sz="2200" dirty="0">
                <a:latin typeface="Garamond" panose="02020404030301010803" pitchFamily="18" charset="0"/>
              </a:rPr>
              <a:t>), </a:t>
            </a:r>
            <a:r>
              <a:rPr lang="it-IT" sz="2200" dirty="0" smtClean="0">
                <a:latin typeface="Garamond" panose="02020404030301010803" pitchFamily="18" charset="0"/>
              </a:rPr>
              <a:t>perché la </a:t>
            </a:r>
            <a:r>
              <a:rPr lang="it-IT" sz="2200" dirty="0">
                <a:latin typeface="Garamond" panose="02020404030301010803" pitchFamily="18" charset="0"/>
              </a:rPr>
              <a:t>conoscenza scientifica è di facile accesso, ma è </a:t>
            </a:r>
            <a:r>
              <a:rPr lang="it-IT" sz="2200" dirty="0" smtClean="0">
                <a:latin typeface="Garamond" panose="02020404030301010803" pitchFamily="18" charset="0"/>
              </a:rPr>
              <a:t>un </a:t>
            </a:r>
            <a:r>
              <a:rPr lang="it-IT" sz="2200" dirty="0" err="1" smtClean="0">
                <a:solidFill>
                  <a:srgbClr val="00B0F0"/>
                </a:solidFill>
                <a:latin typeface="Garamond" panose="02020404030301010803" pitchFamily="18" charset="0"/>
              </a:rPr>
              <a:t>experience</a:t>
            </a:r>
            <a:r>
              <a:rPr lang="it-IT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 </a:t>
            </a:r>
            <a:r>
              <a:rPr lang="it-IT" sz="2200" dirty="0" err="1" smtClean="0">
                <a:solidFill>
                  <a:srgbClr val="00B0F0"/>
                </a:solidFill>
                <a:latin typeface="Garamond" panose="02020404030301010803" pitchFamily="18" charset="0"/>
              </a:rPr>
              <a:t>good</a:t>
            </a:r>
            <a:r>
              <a:rPr lang="it-IT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 </a:t>
            </a:r>
            <a:r>
              <a:rPr lang="it-IT" sz="2200" dirty="0" smtClean="0">
                <a:latin typeface="Garamond" panose="02020404030301010803" pitchFamily="18" charset="0"/>
              </a:rPr>
              <a:t>(un ricercatore vorrebbe leggere solo lavori rilevanti)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980965" y="6476968"/>
            <a:ext cx="2133600" cy="365125"/>
          </a:xfrm>
        </p:spPr>
        <p:txBody>
          <a:bodyPr/>
          <a:lstStyle/>
          <a:p>
            <a:pPr>
              <a:defRPr/>
            </a:pPr>
            <a:fld id="{110277ED-CFB3-4DA7-B3B8-83C5047122BC}" type="slidenum">
              <a:rPr lang="it-IT" smtClean="0"/>
              <a:pPr>
                <a:defRPr/>
              </a:pPr>
              <a:t>20</a:t>
            </a:fld>
            <a:r>
              <a:rPr lang="it-IT" dirty="0" smtClean="0"/>
              <a:t>/26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4386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2699792" y="260648"/>
            <a:ext cx="4536504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Il mercato dell’editoria scientifica</a:t>
            </a:r>
            <a:endParaRPr lang="it-IT" sz="2400" b="1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914400" y="1148563"/>
            <a:ext cx="8229600" cy="706090"/>
          </a:xfrm>
        </p:spPr>
        <p:txBody>
          <a:bodyPr/>
          <a:lstStyle/>
          <a:p>
            <a:pPr eaLnBrk="1" hangingPunct="1"/>
            <a:r>
              <a:rPr lang="it-IT" sz="3200" b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La domanda</a:t>
            </a:r>
          </a:p>
        </p:txBody>
      </p:sp>
      <p:sp>
        <p:nvSpPr>
          <p:cNvPr id="10" name="Segnaposto contenuto 4"/>
          <p:cNvSpPr>
            <a:spLocks noGrp="1"/>
          </p:cNvSpPr>
          <p:nvPr>
            <p:ph idx="1"/>
          </p:nvPr>
        </p:nvSpPr>
        <p:spPr>
          <a:xfrm>
            <a:off x="1187624" y="1988840"/>
            <a:ext cx="7499176" cy="4104456"/>
          </a:xfrm>
        </p:spPr>
        <p:txBody>
          <a:bodyPr rtlCol="0">
            <a:normAutofit/>
          </a:bodyPr>
          <a:lstStyle/>
          <a:p>
            <a:pPr>
              <a:spcBef>
                <a:spcPct val="0"/>
              </a:spcBef>
              <a:spcAft>
                <a:spcPts val="300"/>
              </a:spcAft>
            </a:pPr>
            <a:r>
              <a:rPr lang="it-IT" sz="2200" dirty="0">
                <a:latin typeface="Garamond" panose="02020404030301010803" pitchFamily="18" charset="0"/>
              </a:rPr>
              <a:t>La </a:t>
            </a: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domanda</a:t>
            </a:r>
            <a:r>
              <a:rPr lang="it-IT" sz="2200" dirty="0">
                <a:latin typeface="Garamond" panose="02020404030301010803" pitchFamily="18" charset="0"/>
              </a:rPr>
              <a:t> di conoscenza scientifica proviene principalmente </a:t>
            </a:r>
            <a:r>
              <a:rPr lang="it-IT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dai </a:t>
            </a: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ricercatori</a:t>
            </a:r>
            <a:r>
              <a:rPr lang="it-IT" sz="2200" dirty="0">
                <a:latin typeface="Garamond" panose="02020404030301010803" pitchFamily="18" charset="0"/>
              </a:rPr>
              <a:t>, anche se non </a:t>
            </a:r>
            <a:r>
              <a:rPr lang="it-IT" sz="2200" dirty="0" smtClean="0">
                <a:latin typeface="Garamond" panose="02020404030301010803" pitchFamily="18" charset="0"/>
              </a:rPr>
              <a:t>solo da loro</a:t>
            </a:r>
            <a:endParaRPr lang="it-IT" sz="2200" dirty="0">
              <a:latin typeface="Garamond" panose="02020404030301010803" pitchFamily="18" charset="0"/>
            </a:endParaRPr>
          </a:p>
          <a:p>
            <a:pPr>
              <a:spcBef>
                <a:spcPct val="0"/>
              </a:spcBef>
              <a:spcAft>
                <a:spcPts val="300"/>
              </a:spcAft>
            </a:pPr>
            <a:r>
              <a:rPr lang="it-IT" sz="2200" dirty="0">
                <a:latin typeface="Garamond" panose="02020404030301010803" pitchFamily="18" charset="0"/>
              </a:rPr>
              <a:t>La domanda di conoscenza scientifica è del tutto </a:t>
            </a:r>
            <a:r>
              <a:rPr lang="it-IT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inelastica</a:t>
            </a:r>
            <a:r>
              <a:rPr lang="it-IT" sz="2200" dirty="0">
                <a:latin typeface="Garamond" panose="02020404030301010803" pitchFamily="18" charset="0"/>
              </a:rPr>
              <a:t>: se avete bisogno di una pubblicazione specifica non è possibile </a:t>
            </a:r>
            <a:r>
              <a:rPr lang="it-IT" sz="2200" dirty="0" smtClean="0">
                <a:latin typeface="Garamond" panose="02020404030301010803" pitchFamily="18" charset="0"/>
              </a:rPr>
              <a:t>sostituirla </a:t>
            </a:r>
            <a:r>
              <a:rPr lang="it-IT" sz="2200" dirty="0">
                <a:latin typeface="Garamond" panose="02020404030301010803" pitchFamily="18" charset="0"/>
              </a:rPr>
              <a:t>con </a:t>
            </a:r>
            <a:r>
              <a:rPr lang="it-IT" sz="2200" dirty="0" smtClean="0">
                <a:latin typeface="Garamond" panose="02020404030301010803" pitchFamily="18" charset="0"/>
              </a:rPr>
              <a:t>un’altra</a:t>
            </a:r>
            <a:endParaRPr lang="it-IT" sz="2200" dirty="0">
              <a:latin typeface="Garamond" panose="02020404030301010803" pitchFamily="18" charset="0"/>
            </a:endParaRPr>
          </a:p>
          <a:p>
            <a:pPr>
              <a:spcBef>
                <a:spcPct val="0"/>
              </a:spcBef>
              <a:spcAft>
                <a:spcPts val="300"/>
              </a:spcAft>
            </a:pPr>
            <a:r>
              <a:rPr lang="it-IT" sz="2200" dirty="0">
                <a:latin typeface="Garamond" panose="02020404030301010803" pitchFamily="18" charset="0"/>
              </a:rPr>
              <a:t>Questo dà un forte potere di </a:t>
            </a: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monopolio</a:t>
            </a:r>
            <a:r>
              <a:rPr lang="it-IT" sz="2200" dirty="0">
                <a:latin typeface="Garamond" panose="02020404030301010803" pitchFamily="18" charset="0"/>
              </a:rPr>
              <a:t> </a:t>
            </a:r>
            <a:r>
              <a:rPr lang="it-IT" sz="2200" dirty="0" smtClean="0">
                <a:latin typeface="Garamond" panose="02020404030301010803" pitchFamily="18" charset="0"/>
              </a:rPr>
              <a:t>ai </a:t>
            </a:r>
            <a:r>
              <a:rPr lang="it-IT" sz="2200" dirty="0">
                <a:latin typeface="Garamond" panose="02020404030301010803" pitchFamily="18" charset="0"/>
              </a:rPr>
              <a:t>titolari di diritti </a:t>
            </a:r>
            <a:r>
              <a:rPr lang="it-IT" sz="2200" dirty="0" smtClean="0">
                <a:latin typeface="Garamond" panose="02020404030301010803" pitchFamily="18" charset="0"/>
              </a:rPr>
              <a:t>d’autore, </a:t>
            </a:r>
            <a:r>
              <a:rPr lang="it-IT" sz="2200" dirty="0">
                <a:latin typeface="Garamond" panose="02020404030301010803" pitchFamily="18" charset="0"/>
              </a:rPr>
              <a:t>in primo luogo gli </a:t>
            </a: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editori</a:t>
            </a:r>
          </a:p>
          <a:p>
            <a:pPr>
              <a:spcBef>
                <a:spcPct val="0"/>
              </a:spcBef>
              <a:spcAft>
                <a:spcPts val="300"/>
              </a:spcAft>
            </a:pPr>
            <a:r>
              <a:rPr lang="it-IT" sz="2200" dirty="0" smtClean="0">
                <a:latin typeface="Garamond" panose="02020404030301010803" pitchFamily="18" charset="0"/>
              </a:rPr>
              <a:t>Essere al corrente dell’</a:t>
            </a:r>
            <a:r>
              <a:rPr lang="it-IT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esistenza</a:t>
            </a:r>
            <a:r>
              <a:rPr lang="it-IT" sz="2200" dirty="0" smtClean="0">
                <a:latin typeface="Garamond" panose="02020404030301010803" pitchFamily="18" charset="0"/>
              </a:rPr>
              <a:t> </a:t>
            </a:r>
            <a:r>
              <a:rPr lang="it-IT" sz="2200" dirty="0">
                <a:latin typeface="Garamond" panose="02020404030301010803" pitchFamily="18" charset="0"/>
              </a:rPr>
              <a:t>di </a:t>
            </a:r>
            <a:r>
              <a:rPr lang="it-IT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conoscenza </a:t>
            </a:r>
            <a:r>
              <a:rPr lang="it-IT" sz="2200" dirty="0" smtClean="0">
                <a:latin typeface="Garamond" panose="02020404030301010803" pitchFamily="18" charset="0"/>
              </a:rPr>
              <a:t>scientifica </a:t>
            </a:r>
            <a:r>
              <a:rPr lang="it-IT" sz="2200" dirty="0">
                <a:latin typeface="Garamond" panose="02020404030301010803" pitchFamily="18" charset="0"/>
              </a:rPr>
              <a:t>sta diventando </a:t>
            </a:r>
            <a:r>
              <a:rPr lang="it-IT" sz="2200" dirty="0" smtClean="0">
                <a:latin typeface="Garamond" panose="02020404030301010803" pitchFamily="18" charset="0"/>
              </a:rPr>
              <a:t>molto </a:t>
            </a:r>
            <a:r>
              <a:rPr lang="it-IT" sz="2200" dirty="0">
                <a:latin typeface="Garamond" panose="02020404030301010803" pitchFamily="18" charset="0"/>
              </a:rPr>
              <a:t>importante per i </a:t>
            </a:r>
            <a:r>
              <a:rPr lang="it-IT" sz="2200" dirty="0" smtClean="0">
                <a:latin typeface="Garamond" panose="02020404030301010803" pitchFamily="18" charset="0"/>
              </a:rPr>
              <a:t>ricercatori</a:t>
            </a:r>
          </a:p>
          <a:p>
            <a:pPr>
              <a:spcBef>
                <a:spcPct val="0"/>
              </a:spcBef>
              <a:spcAft>
                <a:spcPts val="300"/>
              </a:spcAft>
            </a:pPr>
            <a:r>
              <a:rPr lang="it-IT" sz="2200" dirty="0" smtClean="0">
                <a:latin typeface="Garamond" panose="02020404030301010803" pitchFamily="18" charset="0"/>
              </a:rPr>
              <a:t>La </a:t>
            </a:r>
            <a:r>
              <a:rPr lang="it-IT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conoscenza bibliografica </a:t>
            </a:r>
            <a:r>
              <a:rPr lang="it-IT" sz="2200" dirty="0" smtClean="0">
                <a:latin typeface="Garamond" panose="02020404030301010803" pitchFamily="18" charset="0"/>
              </a:rPr>
              <a:t>è offerta </a:t>
            </a:r>
            <a:r>
              <a:rPr lang="it-IT" sz="2200" dirty="0">
                <a:latin typeface="Garamond" panose="02020404030301010803" pitchFamily="18" charset="0"/>
              </a:rPr>
              <a:t>sempre meno dalle biblioteche e </a:t>
            </a:r>
            <a:r>
              <a:rPr lang="it-IT" sz="2200" dirty="0" smtClean="0">
                <a:latin typeface="Garamond" panose="02020404030301010803" pitchFamily="18" charset="0"/>
              </a:rPr>
              <a:t>sempre più dalle </a:t>
            </a:r>
            <a:r>
              <a:rPr lang="it-IT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imprese commerciali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010400" y="6465600"/>
            <a:ext cx="2133600" cy="365125"/>
          </a:xfrm>
        </p:spPr>
        <p:txBody>
          <a:bodyPr/>
          <a:lstStyle/>
          <a:p>
            <a:pPr>
              <a:defRPr/>
            </a:pPr>
            <a:fld id="{110277ED-CFB3-4DA7-B3B8-83C5047122BC}" type="slidenum">
              <a:rPr lang="it-IT" smtClean="0"/>
              <a:pPr>
                <a:defRPr/>
              </a:pPr>
              <a:t>21</a:t>
            </a:fld>
            <a:r>
              <a:rPr lang="it-IT" dirty="0" smtClean="0"/>
              <a:t>/26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0821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2699792" y="260648"/>
            <a:ext cx="4536504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Il mercato dell’editoria scientifica</a:t>
            </a:r>
            <a:endParaRPr lang="it-IT" sz="2400" b="1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914400" y="1148563"/>
            <a:ext cx="8229600" cy="706090"/>
          </a:xfrm>
        </p:spPr>
        <p:txBody>
          <a:bodyPr/>
          <a:lstStyle/>
          <a:p>
            <a:pPr eaLnBrk="1" hangingPunct="1"/>
            <a:r>
              <a:rPr lang="it-IT" sz="3200" b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L’equilibrio attuale</a:t>
            </a:r>
          </a:p>
        </p:txBody>
      </p:sp>
      <p:sp>
        <p:nvSpPr>
          <p:cNvPr id="10" name="Segnaposto contenuto 4"/>
          <p:cNvSpPr>
            <a:spLocks noGrp="1"/>
          </p:cNvSpPr>
          <p:nvPr>
            <p:ph idx="1"/>
          </p:nvPr>
        </p:nvSpPr>
        <p:spPr>
          <a:xfrm>
            <a:off x="1187624" y="1988840"/>
            <a:ext cx="7499176" cy="4104456"/>
          </a:xfrm>
        </p:spPr>
        <p:txBody>
          <a:bodyPr rtlCol="0">
            <a:normAutofit/>
          </a:bodyPr>
          <a:lstStyle/>
          <a:p>
            <a:pPr>
              <a:spcBef>
                <a:spcPct val="0"/>
              </a:spcBef>
              <a:spcAft>
                <a:spcPts val="300"/>
              </a:spcAft>
            </a:pPr>
            <a:r>
              <a:rPr lang="it-IT" sz="2200" dirty="0">
                <a:latin typeface="Garamond" panose="02020404030301010803" pitchFamily="18" charset="0"/>
              </a:rPr>
              <a:t>I ricercatori vorrebbero una </a:t>
            </a: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perfetta diffusione </a:t>
            </a:r>
            <a:r>
              <a:rPr lang="it-IT" sz="2200" dirty="0">
                <a:latin typeface="Garamond" panose="02020404030301010803" pitchFamily="18" charset="0"/>
              </a:rPr>
              <a:t>di tutte le conoscenze scientifiche ...</a:t>
            </a:r>
          </a:p>
          <a:p>
            <a:pPr marL="363538" indent="0">
              <a:spcBef>
                <a:spcPct val="0"/>
              </a:spcBef>
              <a:spcAft>
                <a:spcPts val="300"/>
              </a:spcAft>
              <a:buNone/>
            </a:pPr>
            <a:r>
              <a:rPr lang="it-IT" sz="2200" dirty="0" smtClean="0">
                <a:latin typeface="Garamond" panose="02020404030301010803" pitchFamily="18" charset="0"/>
              </a:rPr>
              <a:t>... ma </a:t>
            </a:r>
            <a:r>
              <a:rPr lang="it-IT" sz="2200" dirty="0">
                <a:latin typeface="Garamond" panose="02020404030301010803" pitchFamily="18" charset="0"/>
              </a:rPr>
              <a:t>non sono ancora disposti a rinunciare alla </a:t>
            </a: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certificazione</a:t>
            </a:r>
            <a:r>
              <a:rPr lang="it-IT" sz="2200" dirty="0">
                <a:latin typeface="Garamond" panose="02020404030301010803" pitchFamily="18" charset="0"/>
              </a:rPr>
              <a:t> prevista dalla pubblicazione su prestigiose riviste scientifiche</a:t>
            </a:r>
          </a:p>
          <a:p>
            <a:pPr>
              <a:spcBef>
                <a:spcPct val="0"/>
              </a:spcBef>
              <a:spcAft>
                <a:spcPts val="300"/>
              </a:spcAft>
            </a:pPr>
            <a:r>
              <a:rPr lang="it-IT" sz="2200" dirty="0">
                <a:latin typeface="Garamond" panose="02020404030301010803" pitchFamily="18" charset="0"/>
              </a:rPr>
              <a:t>La capacità di fornire la certificazione è </a:t>
            </a:r>
            <a:r>
              <a:rPr lang="it-IT" sz="2200" dirty="0" smtClean="0">
                <a:latin typeface="Garamond" panose="02020404030301010803" pitchFamily="18" charset="0"/>
              </a:rPr>
              <a:t>legata alla </a:t>
            </a:r>
            <a:r>
              <a:rPr lang="it-IT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reputazione </a:t>
            </a:r>
            <a:r>
              <a:rPr lang="it-IT" sz="2200" dirty="0" smtClean="0">
                <a:latin typeface="Garamond" panose="02020404030301010803" pitchFamily="18" charset="0"/>
              </a:rPr>
              <a:t>delle riviste e delle collane editoriali, </a:t>
            </a:r>
            <a:r>
              <a:rPr lang="it-IT" sz="2200" dirty="0">
                <a:latin typeface="Garamond" panose="02020404030301010803" pitchFamily="18" charset="0"/>
              </a:rPr>
              <a:t>che gli </a:t>
            </a: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editori </a:t>
            </a:r>
            <a:r>
              <a:rPr lang="it-IT" sz="2200" dirty="0">
                <a:latin typeface="Garamond" panose="02020404030301010803" pitchFamily="18" charset="0"/>
              </a:rPr>
              <a:t>e le </a:t>
            </a: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società scientifiche</a:t>
            </a:r>
            <a:r>
              <a:rPr lang="it-IT" sz="2200" dirty="0">
                <a:latin typeface="Garamond" panose="02020404030301010803" pitchFamily="18" charset="0"/>
              </a:rPr>
              <a:t> hanno guadagnato nel corso dei </a:t>
            </a: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secoli</a:t>
            </a:r>
          </a:p>
          <a:p>
            <a:pPr>
              <a:spcBef>
                <a:spcPct val="0"/>
              </a:spcBef>
              <a:spcAft>
                <a:spcPts val="300"/>
              </a:spcAft>
            </a:pPr>
            <a:r>
              <a:rPr lang="it-IT" sz="2200" dirty="0">
                <a:latin typeface="Garamond" panose="02020404030301010803" pitchFamily="18" charset="0"/>
              </a:rPr>
              <a:t>Editori e società scientifiche (a volte come avidi </a:t>
            </a:r>
            <a:r>
              <a:rPr lang="it-IT" sz="2200" dirty="0" smtClean="0">
                <a:latin typeface="Garamond" panose="02020404030301010803" pitchFamily="18" charset="0"/>
              </a:rPr>
              <a:t>più degli editori commerciali) </a:t>
            </a:r>
            <a:r>
              <a:rPr lang="it-IT" sz="2200" dirty="0">
                <a:latin typeface="Garamond" panose="02020404030301010803" pitchFamily="18" charset="0"/>
              </a:rPr>
              <a:t>vendono la loro </a:t>
            </a: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certificazione </a:t>
            </a:r>
            <a:r>
              <a:rPr lang="it-IT" sz="2200" dirty="0" smtClean="0">
                <a:latin typeface="Garamond" panose="02020404030301010803" pitchFamily="18" charset="0"/>
              </a:rPr>
              <a:t>del prodotto dei ricercatori </a:t>
            </a:r>
            <a:r>
              <a:rPr lang="it-IT" sz="2200" dirty="0">
                <a:latin typeface="Garamond" panose="02020404030301010803" pitchFamily="18" charset="0"/>
              </a:rPr>
              <a:t>a </a:t>
            </a: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prezzi di monopolio</a:t>
            </a:r>
            <a:r>
              <a:rPr lang="it-IT" sz="2200" dirty="0">
                <a:latin typeface="Garamond" panose="02020404030301010803" pitchFamily="18" charset="0"/>
              </a:rPr>
              <a:t>	</a:t>
            </a:r>
            <a:endParaRPr lang="it-IT" sz="2200" dirty="0" smtClean="0">
              <a:latin typeface="Garamond" panose="02020404030301010803" pitchFamily="18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026079" y="6465600"/>
            <a:ext cx="2133600" cy="365125"/>
          </a:xfrm>
        </p:spPr>
        <p:txBody>
          <a:bodyPr/>
          <a:lstStyle/>
          <a:p>
            <a:pPr>
              <a:defRPr/>
            </a:pPr>
            <a:fld id="{110277ED-CFB3-4DA7-B3B8-83C5047122BC}" type="slidenum">
              <a:rPr lang="it-IT" smtClean="0"/>
              <a:pPr>
                <a:defRPr/>
              </a:pPr>
              <a:t>22</a:t>
            </a:fld>
            <a:r>
              <a:rPr lang="it-IT" dirty="0" smtClean="0"/>
              <a:t>/26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2978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2699792" y="260648"/>
            <a:ext cx="4536504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Il mercato dell’editoria scientifica</a:t>
            </a:r>
            <a:endParaRPr lang="it-IT" sz="2400" b="1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914400" y="1148563"/>
            <a:ext cx="8229600" cy="706090"/>
          </a:xfrm>
        </p:spPr>
        <p:txBody>
          <a:bodyPr/>
          <a:lstStyle/>
          <a:p>
            <a:pPr eaLnBrk="1" hangingPunct="1"/>
            <a:r>
              <a:rPr lang="it-IT" sz="3200" b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L’impatto del green open </a:t>
            </a:r>
            <a:r>
              <a:rPr lang="it-IT" sz="3200" b="1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access</a:t>
            </a:r>
            <a:endParaRPr lang="it-IT" sz="3200" b="1" dirty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10" name="Segnaposto contenuto 4"/>
          <p:cNvSpPr>
            <a:spLocks noGrp="1"/>
          </p:cNvSpPr>
          <p:nvPr>
            <p:ph idx="1"/>
          </p:nvPr>
        </p:nvSpPr>
        <p:spPr>
          <a:xfrm>
            <a:off x="1187624" y="1988840"/>
            <a:ext cx="7499176" cy="4176464"/>
          </a:xfrm>
        </p:spPr>
        <p:txBody>
          <a:bodyPr rtlCol="0">
            <a:noAutofit/>
          </a:bodyPr>
          <a:lstStyle/>
          <a:p>
            <a:pPr>
              <a:spcBef>
                <a:spcPct val="0"/>
              </a:spcBef>
              <a:spcAft>
                <a:spcPts val="300"/>
              </a:spcAft>
            </a:pPr>
            <a:r>
              <a:rPr lang="it-IT" sz="2200" dirty="0" smtClean="0">
                <a:latin typeface="Garamond" panose="02020404030301010803" pitchFamily="18" charset="0"/>
              </a:rPr>
              <a:t>Il </a:t>
            </a:r>
            <a:r>
              <a:rPr lang="it-IT" sz="2200" i="1" dirty="0" smtClean="0">
                <a:solidFill>
                  <a:srgbClr val="00B0F0"/>
                </a:solidFill>
                <a:latin typeface="Garamond" panose="02020404030301010803" pitchFamily="18" charset="0"/>
              </a:rPr>
              <a:t>green open </a:t>
            </a:r>
            <a:r>
              <a:rPr lang="it-IT" sz="2200" i="1" dirty="0" err="1" smtClean="0">
                <a:solidFill>
                  <a:srgbClr val="00B0F0"/>
                </a:solidFill>
                <a:latin typeface="Garamond" panose="02020404030301010803" pitchFamily="18" charset="0"/>
              </a:rPr>
              <a:t>acces</a:t>
            </a:r>
            <a:r>
              <a:rPr lang="it-IT" sz="2200" dirty="0" err="1" smtClean="0">
                <a:solidFill>
                  <a:srgbClr val="00B0F0"/>
                </a:solidFill>
                <a:latin typeface="Garamond" panose="02020404030301010803" pitchFamily="18" charset="0"/>
              </a:rPr>
              <a:t>s</a:t>
            </a:r>
            <a:r>
              <a:rPr lang="it-IT" sz="2200" dirty="0" smtClean="0">
                <a:latin typeface="Garamond" panose="02020404030301010803" pitchFamily="18" charset="0"/>
              </a:rPr>
              <a:t> (</a:t>
            </a:r>
            <a:r>
              <a:rPr lang="it-IT" sz="2200" dirty="0">
                <a:latin typeface="Garamond" panose="02020404030301010803" pitchFamily="18" charset="0"/>
              </a:rPr>
              <a:t>e </a:t>
            </a:r>
            <a:r>
              <a:rPr lang="it-IT" sz="2200" dirty="0" smtClean="0">
                <a:latin typeface="Garamond" panose="02020404030301010803" pitchFamily="18" charset="0"/>
              </a:rPr>
              <a:t>il </a:t>
            </a:r>
            <a:r>
              <a:rPr lang="it-IT" sz="2200" i="1" dirty="0" err="1" smtClean="0">
                <a:latin typeface="Garamond" panose="02020404030301010803" pitchFamily="18" charset="0"/>
              </a:rPr>
              <a:t>document</a:t>
            </a:r>
            <a:r>
              <a:rPr lang="it-IT" sz="2200" i="1" dirty="0" smtClean="0">
                <a:latin typeface="Garamond" panose="02020404030301010803" pitchFamily="18" charset="0"/>
              </a:rPr>
              <a:t> </a:t>
            </a:r>
            <a:r>
              <a:rPr lang="it-IT" sz="2200" i="1" dirty="0">
                <a:latin typeface="Garamond" panose="02020404030301010803" pitchFamily="18" charset="0"/>
              </a:rPr>
              <a:t>delivery</a:t>
            </a:r>
            <a:r>
              <a:rPr lang="it-IT" sz="2200" dirty="0">
                <a:latin typeface="Garamond" panose="02020404030301010803" pitchFamily="18" charset="0"/>
              </a:rPr>
              <a:t>) ha </a:t>
            </a:r>
            <a:r>
              <a:rPr lang="it-IT" sz="2200" dirty="0" smtClean="0">
                <a:latin typeface="Garamond" panose="02020404030301010803" pitchFamily="18" charset="0"/>
              </a:rPr>
              <a:t>favorito la </a:t>
            </a:r>
            <a:r>
              <a:rPr lang="it-IT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riduzione </a:t>
            </a: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dei costi </a:t>
            </a:r>
            <a:r>
              <a:rPr lang="it-IT" sz="2200" dirty="0">
                <a:latin typeface="Garamond" panose="02020404030301010803" pitchFamily="18" charset="0"/>
              </a:rPr>
              <a:t>di accesso alla conoscenza scientifica:</a:t>
            </a:r>
          </a:p>
          <a:p>
            <a:pPr marL="712788">
              <a:spcBef>
                <a:spcPct val="0"/>
              </a:spcBef>
              <a:spcAft>
                <a:spcPts val="300"/>
              </a:spcAft>
            </a:pPr>
            <a:r>
              <a:rPr lang="it-IT" sz="2200" dirty="0">
                <a:latin typeface="Garamond" panose="02020404030301010803" pitchFamily="18" charset="0"/>
              </a:rPr>
              <a:t>rendendo più facile per le università </a:t>
            </a:r>
            <a:r>
              <a:rPr lang="it-IT" sz="2200" dirty="0" smtClean="0">
                <a:latin typeface="Garamond" panose="02020404030301010803" pitchFamily="18" charset="0"/>
              </a:rPr>
              <a:t>a </a:t>
            </a:r>
            <a:r>
              <a:rPr lang="it-IT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rinunciare </a:t>
            </a:r>
            <a:r>
              <a:rPr lang="it-IT" sz="2200" dirty="0" smtClean="0">
                <a:latin typeface="Garamond" panose="02020404030301010803" pitchFamily="18" charset="0"/>
              </a:rPr>
              <a:t>agli </a:t>
            </a:r>
            <a:r>
              <a:rPr lang="it-IT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abbonamenti</a:t>
            </a:r>
            <a:r>
              <a:rPr lang="it-IT" sz="2200" dirty="0" smtClean="0">
                <a:latin typeface="Garamond" panose="02020404030301010803" pitchFamily="18" charset="0"/>
              </a:rPr>
              <a:t> </a:t>
            </a:r>
            <a:r>
              <a:rPr lang="it-IT" sz="2200" dirty="0">
                <a:latin typeface="Garamond" panose="02020404030301010803" pitchFamily="18" charset="0"/>
              </a:rPr>
              <a:t>con un costo per </a:t>
            </a:r>
            <a:r>
              <a:rPr lang="it-IT" sz="2200" dirty="0" smtClean="0">
                <a:latin typeface="Garamond" panose="02020404030301010803" pitchFamily="18" charset="0"/>
              </a:rPr>
              <a:t>download troppo elevato</a:t>
            </a:r>
            <a:endParaRPr lang="it-IT" sz="2200" dirty="0">
              <a:latin typeface="Garamond" panose="02020404030301010803" pitchFamily="18" charset="0"/>
            </a:endParaRPr>
          </a:p>
          <a:p>
            <a:pPr marL="712788">
              <a:spcBef>
                <a:spcPct val="0"/>
              </a:spcBef>
              <a:spcAft>
                <a:spcPts val="300"/>
              </a:spcAft>
            </a:pPr>
            <a:r>
              <a:rPr lang="it-IT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riducendo il </a:t>
            </a: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potere di mercato </a:t>
            </a:r>
            <a:r>
              <a:rPr lang="it-IT" sz="2200" dirty="0">
                <a:latin typeface="Garamond" panose="02020404030301010803" pitchFamily="18" charset="0"/>
              </a:rPr>
              <a:t>degli </a:t>
            </a:r>
            <a:r>
              <a:rPr lang="it-IT" sz="2200" dirty="0" smtClean="0">
                <a:latin typeface="Garamond" panose="02020404030301010803" pitchFamily="18" charset="0"/>
              </a:rPr>
              <a:t>editori e favorendo </a:t>
            </a:r>
            <a:r>
              <a:rPr lang="it-IT" sz="2200" dirty="0">
                <a:latin typeface="Garamond" panose="02020404030301010803" pitchFamily="18" charset="0"/>
              </a:rPr>
              <a:t>una riduzione dei prezzi ai costi di produzione</a:t>
            </a:r>
          </a:p>
          <a:p>
            <a:pPr>
              <a:spcBef>
                <a:spcPct val="0"/>
              </a:spcBef>
              <a:spcAft>
                <a:spcPts val="300"/>
              </a:spcAft>
            </a:pPr>
            <a:r>
              <a:rPr lang="it-IT" sz="2200" dirty="0" smtClean="0">
                <a:latin typeface="Garamond" panose="02020404030301010803" pitchFamily="18" charset="0"/>
              </a:rPr>
              <a:t>Ma il </a:t>
            </a:r>
            <a:r>
              <a:rPr lang="it-IT" sz="2200" i="1" dirty="0" smtClean="0">
                <a:latin typeface="Garamond" panose="02020404030301010803" pitchFamily="18" charset="0"/>
              </a:rPr>
              <a:t>green open </a:t>
            </a:r>
            <a:r>
              <a:rPr lang="it-IT" sz="2200" i="1" dirty="0" err="1" smtClean="0">
                <a:latin typeface="Garamond" panose="02020404030301010803" pitchFamily="18" charset="0"/>
              </a:rPr>
              <a:t>access</a:t>
            </a:r>
            <a:r>
              <a:rPr lang="it-IT" sz="2200" i="1" dirty="0" smtClean="0">
                <a:latin typeface="Garamond" panose="02020404030301010803" pitchFamily="18" charset="0"/>
              </a:rPr>
              <a:t> </a:t>
            </a:r>
            <a:r>
              <a:rPr lang="it-IT" sz="2200" dirty="0" smtClean="0">
                <a:latin typeface="Garamond" panose="02020404030301010803" pitchFamily="18" charset="0"/>
              </a:rPr>
              <a:t>non </a:t>
            </a:r>
            <a:r>
              <a:rPr lang="it-IT" sz="2200" dirty="0">
                <a:latin typeface="Garamond" panose="02020404030301010803" pitchFamily="18" charset="0"/>
              </a:rPr>
              <a:t>ha avuto alcun effetto sulla </a:t>
            </a: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domanda</a:t>
            </a:r>
            <a:r>
              <a:rPr lang="it-IT" sz="2200" dirty="0">
                <a:latin typeface="Garamond" panose="02020404030301010803" pitchFamily="18" charset="0"/>
              </a:rPr>
              <a:t> </a:t>
            </a:r>
            <a:r>
              <a:rPr lang="it-IT" sz="2200" dirty="0" smtClean="0">
                <a:latin typeface="Garamond" panose="02020404030301010803" pitchFamily="18" charset="0"/>
              </a:rPr>
              <a:t>di </a:t>
            </a:r>
            <a:r>
              <a:rPr lang="it-IT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certificazione</a:t>
            </a:r>
            <a:r>
              <a:rPr lang="it-IT" sz="2200" dirty="0" smtClean="0">
                <a:latin typeface="Garamond" panose="02020404030301010803" pitchFamily="18" charset="0"/>
              </a:rPr>
              <a:t> della qualità della ricerca fornita dall’editoria scientifica</a:t>
            </a:r>
          </a:p>
          <a:p>
            <a:pPr>
              <a:spcBef>
                <a:spcPct val="0"/>
              </a:spcBef>
              <a:spcAft>
                <a:spcPts val="300"/>
              </a:spcAft>
            </a:pPr>
            <a:r>
              <a:rPr lang="it-IT" sz="2200" dirty="0" smtClean="0">
                <a:latin typeface="Garamond" panose="02020404030301010803" pitchFamily="18" charset="0"/>
              </a:rPr>
              <a:t>Questo ha favorito l’emergere </a:t>
            </a:r>
            <a:r>
              <a:rPr lang="it-IT" sz="2200" dirty="0">
                <a:latin typeface="Garamond" panose="02020404030301010803" pitchFamily="18" charset="0"/>
              </a:rPr>
              <a:t>delle politiche degli editori verso </a:t>
            </a:r>
            <a:r>
              <a:rPr lang="it-IT" sz="2200" dirty="0" smtClean="0">
                <a:latin typeface="Garamond" panose="02020404030301010803" pitchFamily="18" charset="0"/>
              </a:rPr>
              <a:t>il </a:t>
            </a:r>
            <a:r>
              <a:rPr lang="it-IT" sz="2200" i="1" dirty="0" err="1" smtClean="0">
                <a:solidFill>
                  <a:srgbClr val="00B0F0"/>
                </a:solidFill>
                <a:latin typeface="Garamond" panose="02020404030301010803" pitchFamily="18" charset="0"/>
              </a:rPr>
              <a:t>gold</a:t>
            </a:r>
            <a:r>
              <a:rPr lang="it-IT" sz="2200" i="1" dirty="0" smtClean="0">
                <a:solidFill>
                  <a:srgbClr val="00B0F0"/>
                </a:solidFill>
                <a:latin typeface="Garamond" panose="02020404030301010803" pitchFamily="18" charset="0"/>
              </a:rPr>
              <a:t> open </a:t>
            </a:r>
            <a:r>
              <a:rPr lang="it-IT" sz="2200" i="1" dirty="0" err="1" smtClean="0">
                <a:solidFill>
                  <a:srgbClr val="00B0F0"/>
                </a:solidFill>
                <a:latin typeface="Garamond" panose="02020404030301010803" pitchFamily="18" charset="0"/>
              </a:rPr>
              <a:t>access</a:t>
            </a:r>
            <a:endParaRPr lang="it-IT" sz="2200" i="1" dirty="0" smtClean="0">
              <a:solidFill>
                <a:srgbClr val="00B0F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110277ED-CFB3-4DA7-B3B8-83C5047122BC}" type="slidenum">
              <a:rPr lang="it-IT" smtClean="0"/>
              <a:pPr>
                <a:defRPr/>
              </a:pPr>
              <a:t>23</a:t>
            </a:fld>
            <a:r>
              <a:rPr lang="it-IT" dirty="0" smtClean="0"/>
              <a:t>/26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3621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2699792" y="260648"/>
            <a:ext cx="4536504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Il mercato dell’editoria scientifica</a:t>
            </a:r>
            <a:endParaRPr lang="it-IT" sz="2400" b="1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914400" y="1148563"/>
            <a:ext cx="8229600" cy="706090"/>
          </a:xfrm>
        </p:spPr>
        <p:txBody>
          <a:bodyPr/>
          <a:lstStyle/>
          <a:p>
            <a:pPr eaLnBrk="1" hangingPunct="1"/>
            <a:r>
              <a:rPr lang="it-IT" sz="32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La strada verso il </a:t>
            </a:r>
            <a:r>
              <a:rPr lang="it-IT" sz="3200" b="1" dirty="0" err="1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gold</a:t>
            </a:r>
            <a:r>
              <a:rPr lang="it-IT" sz="32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open </a:t>
            </a:r>
            <a:r>
              <a:rPr lang="it-IT" sz="3200" b="1" dirty="0" err="1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access</a:t>
            </a:r>
            <a:r>
              <a:rPr lang="it-IT" sz="32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(1)</a:t>
            </a:r>
            <a:endParaRPr lang="it-IT" sz="3200" b="1" dirty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10" name="Segnaposto contenuto 4"/>
          <p:cNvSpPr>
            <a:spLocks noGrp="1"/>
          </p:cNvSpPr>
          <p:nvPr>
            <p:ph idx="1"/>
          </p:nvPr>
        </p:nvSpPr>
        <p:spPr>
          <a:xfrm>
            <a:off x="1187624" y="1854653"/>
            <a:ext cx="7499176" cy="4814707"/>
          </a:xfrm>
        </p:spPr>
        <p:txBody>
          <a:bodyPr rtlCol="0">
            <a:normAutofit/>
          </a:bodyPr>
          <a:lstStyle/>
          <a:p>
            <a:pPr>
              <a:spcBef>
                <a:spcPct val="0"/>
              </a:spcBef>
              <a:spcAft>
                <a:spcPts val="300"/>
              </a:spcAft>
            </a:pPr>
            <a:r>
              <a:rPr lang="it-IT" sz="2200" dirty="0">
                <a:latin typeface="Garamond" panose="02020404030301010803" pitchFamily="18" charset="0"/>
              </a:rPr>
              <a:t>Allo stato attuale, </a:t>
            </a:r>
            <a:r>
              <a:rPr lang="it-IT" sz="2200" dirty="0" smtClean="0">
                <a:latin typeface="Garamond" panose="02020404030301010803" pitchFamily="18" charset="0"/>
              </a:rPr>
              <a:t>il </a:t>
            </a:r>
            <a:r>
              <a:rPr lang="it-IT" sz="2200" i="1" dirty="0" err="1" smtClean="0">
                <a:solidFill>
                  <a:srgbClr val="00B0F0"/>
                </a:solidFill>
                <a:latin typeface="Garamond" panose="02020404030301010803" pitchFamily="18" charset="0"/>
              </a:rPr>
              <a:t>gold</a:t>
            </a:r>
            <a:r>
              <a:rPr lang="it-IT" sz="2200" i="1" dirty="0" smtClean="0">
                <a:solidFill>
                  <a:srgbClr val="00B0F0"/>
                </a:solidFill>
                <a:latin typeface="Garamond" panose="02020404030301010803" pitchFamily="18" charset="0"/>
              </a:rPr>
              <a:t> open </a:t>
            </a:r>
            <a:r>
              <a:rPr lang="it-IT" sz="2200" i="1" dirty="0" err="1" smtClean="0">
                <a:solidFill>
                  <a:srgbClr val="00B0F0"/>
                </a:solidFill>
                <a:latin typeface="Garamond" panose="02020404030301010803" pitchFamily="18" charset="0"/>
              </a:rPr>
              <a:t>access</a:t>
            </a:r>
            <a:r>
              <a:rPr lang="it-IT" sz="2200" i="1" dirty="0" smtClean="0">
                <a:solidFill>
                  <a:srgbClr val="00B0F0"/>
                </a:solidFill>
                <a:latin typeface="Garamond" panose="02020404030301010803" pitchFamily="18" charset="0"/>
              </a:rPr>
              <a:t> </a:t>
            </a:r>
            <a:r>
              <a:rPr lang="it-IT" sz="2200" dirty="0" smtClean="0">
                <a:latin typeface="Garamond" panose="02020404030301010803" pitchFamily="18" charset="0"/>
              </a:rPr>
              <a:t>è </a:t>
            </a:r>
            <a:r>
              <a:rPr lang="it-IT" sz="2200" dirty="0">
                <a:latin typeface="Garamond" panose="02020404030301010803" pitchFamily="18" charset="0"/>
              </a:rPr>
              <a:t>un costo per la comunità scientifica, </a:t>
            </a:r>
            <a:r>
              <a:rPr lang="it-IT" sz="2200" dirty="0" smtClean="0">
                <a:latin typeface="Garamond" panose="02020404030301010803" pitchFamily="18" charset="0"/>
              </a:rPr>
              <a:t>anche a </a:t>
            </a:r>
            <a:r>
              <a:rPr lang="it-IT" sz="2200" dirty="0">
                <a:latin typeface="Garamond" panose="02020404030301010803" pitchFamily="18" charset="0"/>
              </a:rPr>
              <a:t>causa </a:t>
            </a:r>
            <a:r>
              <a:rPr lang="it-IT" sz="2200" dirty="0" smtClean="0">
                <a:latin typeface="Garamond" panose="02020404030301010803" pitchFamily="18" charset="0"/>
              </a:rPr>
              <a:t>del </a:t>
            </a:r>
            <a:r>
              <a:rPr lang="it-IT" sz="2200" i="1" dirty="0" smtClean="0">
                <a:solidFill>
                  <a:srgbClr val="00B0F0"/>
                </a:solidFill>
                <a:latin typeface="Garamond" panose="02020404030301010803" pitchFamily="18" charset="0"/>
              </a:rPr>
              <a:t>double </a:t>
            </a:r>
            <a:r>
              <a:rPr lang="it-IT" sz="2200" i="1" dirty="0" err="1" smtClean="0">
                <a:solidFill>
                  <a:srgbClr val="00B0F0"/>
                </a:solidFill>
                <a:latin typeface="Garamond" panose="02020404030301010803" pitchFamily="18" charset="0"/>
              </a:rPr>
              <a:t>dipping</a:t>
            </a:r>
            <a:r>
              <a:rPr lang="it-IT" sz="2200" i="1" dirty="0" smtClean="0">
                <a:solidFill>
                  <a:srgbClr val="00B0F0"/>
                </a:solidFill>
                <a:latin typeface="Garamond" panose="02020404030301010803" pitchFamily="18" charset="0"/>
              </a:rPr>
              <a:t> </a:t>
            </a:r>
            <a:r>
              <a:rPr lang="it-IT" sz="2200" dirty="0" smtClean="0">
                <a:latin typeface="Garamond" panose="02020404030301010803" pitchFamily="18" charset="0"/>
              </a:rPr>
              <a:t>(le </a:t>
            </a:r>
            <a:r>
              <a:rPr lang="it-IT" sz="2200" dirty="0">
                <a:latin typeface="Garamond" panose="02020404030301010803" pitchFamily="18" charset="0"/>
              </a:rPr>
              <a:t>università pagano </a:t>
            </a:r>
            <a:r>
              <a:rPr lang="it-IT" sz="2200" i="1" dirty="0" err="1" smtClean="0">
                <a:latin typeface="Garamond" panose="02020404030301010803" pitchFamily="18" charset="0"/>
              </a:rPr>
              <a:t>Article</a:t>
            </a:r>
            <a:r>
              <a:rPr lang="it-IT" sz="2200" i="1" dirty="0" smtClean="0">
                <a:latin typeface="Garamond" panose="02020404030301010803" pitchFamily="18" charset="0"/>
              </a:rPr>
              <a:t> Processing </a:t>
            </a:r>
            <a:r>
              <a:rPr lang="it-IT" sz="2200" i="1" dirty="0" err="1" smtClean="0">
                <a:latin typeface="Garamond" panose="02020404030301010803" pitchFamily="18" charset="0"/>
              </a:rPr>
              <a:t>Charges</a:t>
            </a:r>
            <a:r>
              <a:rPr lang="it-IT" sz="2200" i="1" dirty="0" smtClean="0">
                <a:latin typeface="Garamond" panose="02020404030301010803" pitchFamily="18" charset="0"/>
              </a:rPr>
              <a:t> </a:t>
            </a:r>
            <a:r>
              <a:rPr lang="it-IT" sz="2200" dirty="0" smtClean="0">
                <a:latin typeface="Garamond" panose="02020404030301010803" pitchFamily="18" charset="0"/>
              </a:rPr>
              <a:t>(APC) e </a:t>
            </a:r>
            <a:r>
              <a:rPr lang="it-IT" sz="2200" dirty="0">
                <a:latin typeface="Garamond" panose="02020404030301010803" pitchFamily="18" charset="0"/>
              </a:rPr>
              <a:t>anche abbonamenti)</a:t>
            </a:r>
          </a:p>
          <a:p>
            <a:pPr>
              <a:spcBef>
                <a:spcPct val="0"/>
              </a:spcBef>
              <a:spcAft>
                <a:spcPts val="300"/>
              </a:spcAft>
            </a:pPr>
            <a:r>
              <a:rPr lang="it-IT" sz="2200" dirty="0">
                <a:latin typeface="Garamond" panose="02020404030301010803" pitchFamily="18" charset="0"/>
              </a:rPr>
              <a:t>Recentemente, il </a:t>
            </a:r>
            <a:r>
              <a:rPr lang="it-IT" sz="2200" i="1" dirty="0" err="1">
                <a:latin typeface="Garamond" panose="02020404030301010803" pitchFamily="18" charset="0"/>
              </a:rPr>
              <a:t>Max-Planck-Gesellschaft</a:t>
            </a:r>
            <a:r>
              <a:rPr lang="it-IT" sz="2200" i="1" dirty="0">
                <a:latin typeface="Garamond" panose="02020404030301010803" pitchFamily="18" charset="0"/>
              </a:rPr>
              <a:t> </a:t>
            </a:r>
            <a:r>
              <a:rPr lang="it-IT" sz="2200" dirty="0">
                <a:latin typeface="Garamond" panose="02020404030301010803" pitchFamily="18" charset="0"/>
              </a:rPr>
              <a:t>ha proposto di trasformare il mercato delle pubblicazioni scientifiche:</a:t>
            </a:r>
          </a:p>
          <a:p>
            <a:pPr marL="712788">
              <a:spcBef>
                <a:spcPct val="0"/>
              </a:spcBef>
              <a:spcAft>
                <a:spcPts val="300"/>
              </a:spcAft>
            </a:pPr>
            <a:r>
              <a:rPr lang="it-IT" sz="2200" dirty="0">
                <a:latin typeface="Garamond" panose="02020404030301010803" pitchFamily="18" charset="0"/>
              </a:rPr>
              <a:t>da </a:t>
            </a:r>
            <a:r>
              <a:rPr lang="it-IT" sz="2200" dirty="0" smtClean="0">
                <a:latin typeface="Garamond" panose="02020404030301010803" pitchFamily="18" charset="0"/>
              </a:rPr>
              <a:t>un sistema</a:t>
            </a:r>
            <a:r>
              <a:rPr lang="it-IT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 basato sugli abbonamenti</a:t>
            </a:r>
            <a:r>
              <a:rPr lang="it-IT" sz="2200" dirty="0" smtClean="0">
                <a:latin typeface="Garamond" panose="02020404030301010803" pitchFamily="18" charset="0"/>
              </a:rPr>
              <a:t>...</a:t>
            </a:r>
            <a:endParaRPr lang="it-IT" sz="2200" dirty="0">
              <a:latin typeface="Garamond" panose="02020404030301010803" pitchFamily="18" charset="0"/>
            </a:endParaRPr>
          </a:p>
          <a:p>
            <a:pPr marL="712788" indent="0">
              <a:spcBef>
                <a:spcPct val="0"/>
              </a:spcBef>
              <a:spcAft>
                <a:spcPts val="300"/>
              </a:spcAft>
              <a:buNone/>
            </a:pPr>
            <a:r>
              <a:rPr lang="it-IT" sz="2200" dirty="0">
                <a:latin typeface="Garamond" panose="02020404030301010803" pitchFamily="18" charset="0"/>
              </a:rPr>
              <a:t>... </a:t>
            </a:r>
            <a:r>
              <a:rPr lang="it-IT" sz="2200" dirty="0" smtClean="0">
                <a:latin typeface="Garamond" panose="02020404030301010803" pitchFamily="18" charset="0"/>
              </a:rPr>
              <a:t>a uno </a:t>
            </a:r>
            <a:r>
              <a:rPr lang="it-IT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basato sulle APC</a:t>
            </a:r>
            <a:r>
              <a:rPr lang="it-IT" sz="2200" dirty="0">
                <a:latin typeface="Garamond" panose="02020404030301010803" pitchFamily="18" charset="0"/>
              </a:rPr>
              <a:t>, con accesso aperto ai contenuti rivista a tutti i lettori </a:t>
            </a:r>
            <a:r>
              <a:rPr lang="it-IT" sz="2200" dirty="0" smtClean="0">
                <a:latin typeface="Garamond" panose="02020404030301010803" pitchFamily="18" charset="0"/>
              </a:rPr>
              <a:t>(</a:t>
            </a:r>
            <a:r>
              <a:rPr lang="it-IT" sz="2200" i="1" dirty="0" err="1" smtClean="0">
                <a:latin typeface="Garamond" panose="02020404030301010803" pitchFamily="18" charset="0"/>
              </a:rPr>
              <a:t>gold</a:t>
            </a:r>
            <a:r>
              <a:rPr lang="it-IT" sz="2200" i="1" dirty="0" smtClean="0">
                <a:latin typeface="Garamond" panose="02020404030301010803" pitchFamily="18" charset="0"/>
              </a:rPr>
              <a:t> open </a:t>
            </a:r>
            <a:r>
              <a:rPr lang="it-IT" sz="2200" i="1" dirty="0" err="1" smtClean="0">
                <a:latin typeface="Garamond" panose="02020404030301010803" pitchFamily="18" charset="0"/>
              </a:rPr>
              <a:t>acces</a:t>
            </a:r>
            <a:r>
              <a:rPr lang="it-IT" sz="2200" dirty="0" smtClean="0">
                <a:latin typeface="Garamond" panose="02020404030301010803" pitchFamily="18" charset="0"/>
              </a:rPr>
              <a:t>)</a:t>
            </a:r>
            <a:endParaRPr lang="it-IT" sz="2200" dirty="0">
              <a:latin typeface="Garamond" panose="02020404030301010803" pitchFamily="18" charset="0"/>
            </a:endParaRPr>
          </a:p>
          <a:p>
            <a:pPr>
              <a:spcBef>
                <a:spcPct val="0"/>
              </a:spcBef>
              <a:spcAft>
                <a:spcPts val="300"/>
              </a:spcAft>
            </a:pPr>
            <a:r>
              <a:rPr lang="it-IT" sz="2200" dirty="0">
                <a:latin typeface="Garamond" panose="02020404030301010803" pitchFamily="18" charset="0"/>
              </a:rPr>
              <a:t>Il documento del </a:t>
            </a:r>
            <a:r>
              <a:rPr lang="it-IT" sz="2200" i="1" dirty="0" err="1" smtClean="0">
                <a:latin typeface="Garamond" panose="02020404030301010803" pitchFamily="18" charset="0"/>
              </a:rPr>
              <a:t>Max-Planck</a:t>
            </a:r>
            <a:r>
              <a:rPr lang="it-IT" sz="2200" i="1" dirty="0" smtClean="0">
                <a:latin typeface="Garamond" panose="02020404030301010803" pitchFamily="18" charset="0"/>
              </a:rPr>
              <a:t> </a:t>
            </a:r>
            <a:r>
              <a:rPr lang="it-IT" sz="2200" dirty="0">
                <a:latin typeface="Garamond" panose="02020404030301010803" pitchFamily="18" charset="0"/>
              </a:rPr>
              <a:t>sottolinea che questa trasformazione può avvenire </a:t>
            </a: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senza costi aggiuntivi </a:t>
            </a:r>
            <a:r>
              <a:rPr lang="it-IT" sz="2200" dirty="0">
                <a:latin typeface="Garamond" panose="02020404030301010803" pitchFamily="18" charset="0"/>
              </a:rPr>
              <a:t>per il sistema della ricerca e l'università ...</a:t>
            </a:r>
          </a:p>
          <a:p>
            <a:pPr marL="363538" indent="0">
              <a:spcBef>
                <a:spcPct val="0"/>
              </a:spcBef>
              <a:spcAft>
                <a:spcPts val="300"/>
              </a:spcAft>
              <a:buNone/>
            </a:pPr>
            <a:r>
              <a:rPr lang="it-IT" sz="2200" dirty="0">
                <a:latin typeface="Garamond" panose="02020404030301010803" pitchFamily="18" charset="0"/>
              </a:rPr>
              <a:t>... </a:t>
            </a:r>
            <a:r>
              <a:rPr lang="it-IT" sz="2200" dirty="0" smtClean="0">
                <a:latin typeface="Garamond" panose="02020404030301010803" pitchFamily="18" charset="0"/>
              </a:rPr>
              <a:t>non un </a:t>
            </a:r>
            <a:r>
              <a:rPr lang="it-IT" sz="2200" dirty="0">
                <a:latin typeface="Garamond" panose="02020404030301010803" pitchFamily="18" charset="0"/>
              </a:rPr>
              <a:t>risultato eccezionale (e nemmeno così sorprendente)!	</a:t>
            </a:r>
            <a:endParaRPr lang="it-IT" sz="2200" dirty="0" smtClean="0">
              <a:latin typeface="Garamond" panose="02020404030301010803" pitchFamily="18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010400" y="6486797"/>
            <a:ext cx="2133600" cy="365125"/>
          </a:xfrm>
        </p:spPr>
        <p:txBody>
          <a:bodyPr/>
          <a:lstStyle/>
          <a:p>
            <a:pPr>
              <a:defRPr/>
            </a:pPr>
            <a:fld id="{110277ED-CFB3-4DA7-B3B8-83C5047122BC}" type="slidenum">
              <a:rPr lang="it-IT" smtClean="0"/>
              <a:pPr>
                <a:defRPr/>
              </a:pPr>
              <a:t>24</a:t>
            </a:fld>
            <a:r>
              <a:rPr lang="it-IT" dirty="0" smtClean="0"/>
              <a:t>/26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4744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2699792" y="260648"/>
            <a:ext cx="4536504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Il mercato dell’editoria scientifica</a:t>
            </a:r>
            <a:endParaRPr lang="it-IT" sz="2400" b="1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914400" y="1148563"/>
            <a:ext cx="8229600" cy="706090"/>
          </a:xfrm>
        </p:spPr>
        <p:txBody>
          <a:bodyPr/>
          <a:lstStyle/>
          <a:p>
            <a:pPr eaLnBrk="1" hangingPunct="1"/>
            <a:r>
              <a:rPr lang="it-IT" sz="3200" b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La strada verso il </a:t>
            </a:r>
            <a:r>
              <a:rPr lang="it-IT" sz="3200" b="1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gold</a:t>
            </a:r>
            <a:r>
              <a:rPr lang="it-IT" sz="3200" b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open </a:t>
            </a:r>
            <a:r>
              <a:rPr lang="it-IT" sz="3200" b="1" dirty="0" err="1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access</a:t>
            </a:r>
            <a:r>
              <a:rPr lang="it-IT" sz="32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(2)</a:t>
            </a:r>
            <a:endParaRPr lang="it-IT" sz="3200" b="1" dirty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10" name="Segnaposto contenuto 4"/>
          <p:cNvSpPr>
            <a:spLocks noGrp="1"/>
          </p:cNvSpPr>
          <p:nvPr>
            <p:ph idx="1"/>
          </p:nvPr>
        </p:nvSpPr>
        <p:spPr>
          <a:xfrm>
            <a:off x="1187624" y="1988840"/>
            <a:ext cx="7499176" cy="4680520"/>
          </a:xfrm>
        </p:spPr>
        <p:txBody>
          <a:bodyPr rtlCol="0">
            <a:noAutofit/>
          </a:bodyPr>
          <a:lstStyle/>
          <a:p>
            <a:pPr>
              <a:spcBef>
                <a:spcPct val="0"/>
              </a:spcBef>
              <a:spcAft>
                <a:spcPts val="300"/>
              </a:spcAft>
            </a:pPr>
            <a:r>
              <a:rPr lang="it-IT" sz="2200" dirty="0" smtClean="0">
                <a:latin typeface="Garamond" panose="02020404030301010803" pitchFamily="18" charset="0"/>
              </a:rPr>
              <a:t>Attualmente</a:t>
            </a:r>
            <a:r>
              <a:rPr lang="it-IT" sz="2200" dirty="0">
                <a:latin typeface="Garamond" panose="02020404030301010803" pitchFamily="18" charset="0"/>
              </a:rPr>
              <a:t>, i ricercatori non tengono conto </a:t>
            </a:r>
            <a:r>
              <a:rPr lang="it-IT" sz="2200" dirty="0" smtClean="0">
                <a:latin typeface="Garamond" panose="02020404030301010803" pitchFamily="18" charset="0"/>
              </a:rPr>
              <a:t>del costo </a:t>
            </a:r>
            <a:r>
              <a:rPr lang="it-IT" sz="2200" dirty="0">
                <a:latin typeface="Garamond" panose="02020404030301010803" pitchFamily="18" charset="0"/>
              </a:rPr>
              <a:t>della </a:t>
            </a:r>
            <a:r>
              <a:rPr lang="it-IT" sz="2200" dirty="0" smtClean="0">
                <a:latin typeface="Garamond" panose="02020404030301010803" pitchFamily="18" charset="0"/>
              </a:rPr>
              <a:t>certificazione fornita dalla pubblicazione su riviste prestigiose, </a:t>
            </a:r>
            <a:r>
              <a:rPr lang="it-IT" sz="2200" dirty="0">
                <a:latin typeface="Garamond" panose="02020404030301010803" pitchFamily="18" charset="0"/>
              </a:rPr>
              <a:t>che sono </a:t>
            </a:r>
            <a:r>
              <a:rPr lang="it-IT" sz="2200" dirty="0" smtClean="0">
                <a:latin typeface="Garamond" panose="02020404030301010803" pitchFamily="18" charset="0"/>
              </a:rPr>
              <a:t>inclusi </a:t>
            </a:r>
            <a:r>
              <a:rPr lang="it-IT" sz="2200" dirty="0">
                <a:latin typeface="Garamond" panose="02020404030301010803" pitchFamily="18" charset="0"/>
              </a:rPr>
              <a:t>nei prezzi ingiustificatamente elevati </a:t>
            </a:r>
            <a:r>
              <a:rPr lang="it-IT" sz="2200" dirty="0" smtClean="0">
                <a:latin typeface="Garamond" panose="02020404030301010803" pitchFamily="18" charset="0"/>
              </a:rPr>
              <a:t>degli abbonamenti </a:t>
            </a:r>
            <a:r>
              <a:rPr lang="it-IT" sz="2200" dirty="0">
                <a:latin typeface="Garamond" panose="02020404030301010803" pitchFamily="18" charset="0"/>
              </a:rPr>
              <a:t>(</a:t>
            </a:r>
            <a:r>
              <a:rPr lang="it-IT" sz="2200" dirty="0" smtClean="0">
                <a:latin typeface="Garamond" panose="02020404030301010803" pitchFamily="18" charset="0"/>
              </a:rPr>
              <a:t>un’</a:t>
            </a:r>
            <a:r>
              <a:rPr lang="it-IT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esternalità </a:t>
            </a: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negativa</a:t>
            </a:r>
            <a:r>
              <a:rPr lang="it-IT" sz="2200" dirty="0">
                <a:latin typeface="Garamond" panose="02020404030301010803" pitchFamily="18" charset="0"/>
              </a:rPr>
              <a:t>)</a:t>
            </a:r>
          </a:p>
          <a:p>
            <a:pPr>
              <a:spcBef>
                <a:spcPct val="0"/>
              </a:spcBef>
              <a:spcAft>
                <a:spcPts val="300"/>
              </a:spcAft>
            </a:pPr>
            <a:r>
              <a:rPr lang="it-IT" sz="2200" dirty="0" smtClean="0">
                <a:latin typeface="Garamond" panose="02020404030301010803" pitchFamily="18" charset="0"/>
              </a:rPr>
              <a:t>Se i ricercatori dovranno pagare </a:t>
            </a:r>
            <a:r>
              <a:rPr lang="it-IT" sz="2200" dirty="0">
                <a:latin typeface="Garamond" panose="02020404030301010803" pitchFamily="18" charset="0"/>
              </a:rPr>
              <a:t>per </a:t>
            </a:r>
            <a:r>
              <a:rPr lang="it-IT" sz="2200" dirty="0" smtClean="0">
                <a:latin typeface="Garamond" panose="02020404030301010803" pitchFamily="18" charset="0"/>
              </a:rPr>
              <a:t>le loro pubblicazioni, inizieranno </a:t>
            </a:r>
            <a:r>
              <a:rPr lang="it-IT" sz="2200" dirty="0">
                <a:latin typeface="Garamond" panose="02020404030301010803" pitchFamily="18" charset="0"/>
              </a:rPr>
              <a:t>automaticamente </a:t>
            </a:r>
            <a:r>
              <a:rPr lang="it-IT" sz="2200" dirty="0" smtClean="0">
                <a:latin typeface="Garamond" panose="02020404030301010803" pitchFamily="18" charset="0"/>
              </a:rPr>
              <a:t>a </a:t>
            </a:r>
            <a:r>
              <a:rPr lang="it-IT" sz="2200" dirty="0">
                <a:latin typeface="Garamond" panose="02020404030301010803" pitchFamily="18" charset="0"/>
              </a:rPr>
              <a:t>considerare tali costi (</a:t>
            </a: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internalizzazione delle esternalità</a:t>
            </a:r>
            <a:r>
              <a:rPr lang="it-IT" sz="2200" dirty="0">
                <a:latin typeface="Garamond" panose="02020404030301010803" pitchFamily="18" charset="0"/>
              </a:rPr>
              <a:t>), causando una riduzione del potere di mercato degli editori</a:t>
            </a:r>
          </a:p>
          <a:p>
            <a:pPr>
              <a:spcBef>
                <a:spcPct val="0"/>
              </a:spcBef>
              <a:spcAft>
                <a:spcPts val="300"/>
              </a:spcAft>
            </a:pPr>
            <a:r>
              <a:rPr lang="it-IT" sz="2200" dirty="0">
                <a:latin typeface="Garamond" panose="02020404030301010803" pitchFamily="18" charset="0"/>
              </a:rPr>
              <a:t>Tuttavia, </a:t>
            </a:r>
            <a:r>
              <a:rPr lang="it-IT" sz="2200" dirty="0" smtClean="0">
                <a:latin typeface="Garamond" panose="02020404030301010803" pitchFamily="18" charset="0"/>
              </a:rPr>
              <a:t>questo sistema può creare problemi </a:t>
            </a:r>
            <a:r>
              <a:rPr lang="it-IT" sz="2200" dirty="0">
                <a:latin typeface="Garamond" panose="02020404030301010803" pitchFamily="18" charset="0"/>
              </a:rPr>
              <a:t>di </a:t>
            </a: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distribuzione dei costi </a:t>
            </a:r>
            <a:r>
              <a:rPr lang="it-IT" sz="2200" dirty="0">
                <a:latin typeface="Garamond" panose="02020404030301010803" pitchFamily="18" charset="0"/>
              </a:rPr>
              <a:t>di pubblicazione:</a:t>
            </a:r>
          </a:p>
          <a:p>
            <a:pPr marL="712788">
              <a:spcBef>
                <a:spcPct val="0"/>
              </a:spcBef>
              <a:spcAft>
                <a:spcPts val="300"/>
              </a:spcAft>
            </a:pPr>
            <a:r>
              <a:rPr lang="it-IT" sz="2200" dirty="0">
                <a:latin typeface="Garamond" panose="02020404030301010803" pitchFamily="18" charset="0"/>
              </a:rPr>
              <a:t>tra le università</a:t>
            </a:r>
          </a:p>
          <a:p>
            <a:pPr marL="712788">
              <a:spcBef>
                <a:spcPct val="0"/>
              </a:spcBef>
              <a:spcAft>
                <a:spcPts val="300"/>
              </a:spcAft>
            </a:pPr>
            <a:r>
              <a:rPr lang="it-IT" sz="2200" dirty="0">
                <a:latin typeface="Garamond" panose="02020404030301010803" pitchFamily="18" charset="0"/>
              </a:rPr>
              <a:t>nelle </a:t>
            </a:r>
            <a:r>
              <a:rPr lang="it-IT" sz="2200" dirty="0" smtClean="0">
                <a:latin typeface="Garamond" panose="02020404030301010803" pitchFamily="18" charset="0"/>
              </a:rPr>
              <a:t>università</a:t>
            </a:r>
            <a:endParaRPr lang="it-IT" sz="2200" dirty="0">
              <a:latin typeface="Garamond" panose="02020404030301010803" pitchFamily="18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007859" y="6486797"/>
            <a:ext cx="2133600" cy="365125"/>
          </a:xfrm>
        </p:spPr>
        <p:txBody>
          <a:bodyPr/>
          <a:lstStyle/>
          <a:p>
            <a:pPr>
              <a:defRPr/>
            </a:pPr>
            <a:fld id="{110277ED-CFB3-4DA7-B3B8-83C5047122BC}" type="slidenum">
              <a:rPr lang="it-IT" smtClean="0"/>
              <a:pPr>
                <a:defRPr/>
              </a:pPr>
              <a:t>25</a:t>
            </a:fld>
            <a:r>
              <a:rPr lang="it-IT" dirty="0" smtClean="0"/>
              <a:t>/26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0115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>
          <a:xfrm>
            <a:off x="925252" y="1196752"/>
            <a:ext cx="8229600" cy="706090"/>
          </a:xfrm>
        </p:spPr>
        <p:txBody>
          <a:bodyPr/>
          <a:lstStyle/>
          <a:p>
            <a:pPr eaLnBrk="1" hangingPunct="1"/>
            <a:r>
              <a:rPr lang="it-IT" sz="32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CRUI-CARE verso il </a:t>
            </a:r>
            <a:r>
              <a:rPr lang="it-IT" sz="3200" b="1" dirty="0" err="1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gold</a:t>
            </a:r>
            <a:r>
              <a:rPr lang="it-IT" sz="32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open </a:t>
            </a:r>
            <a:r>
              <a:rPr lang="it-IT" sz="3200" b="1" dirty="0" err="1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access</a:t>
            </a:r>
            <a:endParaRPr lang="it-IT" sz="3200" b="1" dirty="0" smtClean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1187624" y="2177479"/>
            <a:ext cx="7704857" cy="4497958"/>
          </a:xfrm>
        </p:spPr>
        <p:txBody>
          <a:bodyPr rtlCol="0">
            <a:normAutofit/>
          </a:bodyPr>
          <a:lstStyle/>
          <a:p>
            <a:pPr>
              <a:spcBef>
                <a:spcPct val="0"/>
              </a:spcBef>
              <a:spcAft>
                <a:spcPts val="300"/>
              </a:spcAft>
            </a:pPr>
            <a:r>
              <a:rPr lang="it-IT" sz="2200" dirty="0" smtClean="0">
                <a:latin typeface="Garamond" panose="02020404030301010803" pitchFamily="18" charset="0"/>
              </a:rPr>
              <a:t>La diffusione del </a:t>
            </a:r>
            <a:r>
              <a:rPr lang="it-IT" sz="2200" i="1" dirty="0" err="1" smtClean="0">
                <a:solidFill>
                  <a:srgbClr val="00B0F0"/>
                </a:solidFill>
                <a:latin typeface="Garamond" panose="02020404030301010803" pitchFamily="18" charset="0"/>
              </a:rPr>
              <a:t>gold</a:t>
            </a:r>
            <a:r>
              <a:rPr lang="it-IT" sz="2200" i="1" dirty="0" smtClean="0">
                <a:solidFill>
                  <a:srgbClr val="00B0F0"/>
                </a:solidFill>
                <a:latin typeface="Garamond" panose="02020404030301010803" pitchFamily="18" charset="0"/>
              </a:rPr>
              <a:t> open </a:t>
            </a:r>
            <a:r>
              <a:rPr lang="it-IT" sz="2200" i="1" dirty="0" err="1" smtClean="0">
                <a:solidFill>
                  <a:srgbClr val="00B0F0"/>
                </a:solidFill>
                <a:latin typeface="Garamond" panose="02020404030301010803" pitchFamily="18" charset="0"/>
              </a:rPr>
              <a:t>access</a:t>
            </a:r>
            <a:r>
              <a:rPr lang="it-IT" sz="2200" i="1" dirty="0" smtClean="0">
                <a:latin typeface="Garamond" panose="02020404030301010803" pitchFamily="18" charset="0"/>
              </a:rPr>
              <a:t> </a:t>
            </a:r>
            <a:r>
              <a:rPr lang="it-IT" sz="2200" dirty="0" smtClean="0">
                <a:latin typeface="Garamond" panose="02020404030301010803" pitchFamily="18" charset="0"/>
              </a:rPr>
              <a:t>sta cambiando radicalmente il mercato dell’editoria scientifica</a:t>
            </a:r>
          </a:p>
          <a:p>
            <a:pPr>
              <a:spcBef>
                <a:spcPct val="0"/>
              </a:spcBef>
              <a:spcAft>
                <a:spcPts val="300"/>
              </a:spcAft>
            </a:pPr>
            <a:r>
              <a:rPr lang="it-IT" sz="2200" dirty="0" smtClean="0">
                <a:latin typeface="Garamond" panose="02020404030301010803" pitchFamily="18" charset="0"/>
              </a:rPr>
              <a:t>Sono attualmente in corso iniziative per favorire la trasformazione dell’attuale </a:t>
            </a:r>
            <a:r>
              <a:rPr lang="it-IT" sz="2200" i="1" dirty="0" err="1" smtClean="0">
                <a:latin typeface="Garamond" panose="02020404030301010803" pitchFamily="18" charset="0"/>
              </a:rPr>
              <a:t>subscription</a:t>
            </a:r>
            <a:r>
              <a:rPr lang="it-IT" sz="2200" i="1" dirty="0" smtClean="0">
                <a:latin typeface="Garamond" panose="02020404030301010803" pitchFamily="18" charset="0"/>
              </a:rPr>
              <a:t> </a:t>
            </a:r>
            <a:r>
              <a:rPr lang="it-IT" sz="2200" i="1" dirty="0" err="1" smtClean="0">
                <a:latin typeface="Garamond" panose="02020404030301010803" pitchFamily="18" charset="0"/>
              </a:rPr>
              <a:t>based</a:t>
            </a:r>
            <a:r>
              <a:rPr lang="it-IT" sz="2200" i="1" dirty="0" smtClean="0">
                <a:latin typeface="Garamond" panose="02020404030301010803" pitchFamily="18" charset="0"/>
              </a:rPr>
              <a:t> model </a:t>
            </a:r>
            <a:r>
              <a:rPr lang="it-IT" sz="2200" dirty="0" smtClean="0">
                <a:latin typeface="Garamond" panose="02020404030301010803" pitchFamily="18" charset="0"/>
              </a:rPr>
              <a:t>in un </a:t>
            </a:r>
            <a:r>
              <a:rPr lang="it-IT" sz="2200" i="1" dirty="0" err="1" smtClean="0">
                <a:solidFill>
                  <a:srgbClr val="00B0F0"/>
                </a:solidFill>
                <a:latin typeface="Garamond" panose="02020404030301010803" pitchFamily="18" charset="0"/>
              </a:rPr>
              <a:t>article</a:t>
            </a:r>
            <a:r>
              <a:rPr lang="it-IT" sz="2200" i="1" dirty="0" smtClean="0">
                <a:solidFill>
                  <a:srgbClr val="00B0F0"/>
                </a:solidFill>
                <a:latin typeface="Garamond" panose="02020404030301010803" pitchFamily="18" charset="0"/>
              </a:rPr>
              <a:t> processing </a:t>
            </a:r>
            <a:r>
              <a:rPr lang="it-IT" sz="2200" i="1" dirty="0" err="1" smtClean="0">
                <a:solidFill>
                  <a:srgbClr val="00B0F0"/>
                </a:solidFill>
                <a:latin typeface="Garamond" panose="02020404030301010803" pitchFamily="18" charset="0"/>
              </a:rPr>
              <a:t>charges</a:t>
            </a:r>
            <a:r>
              <a:rPr lang="it-IT" sz="2200" i="1" dirty="0" smtClean="0">
                <a:solidFill>
                  <a:srgbClr val="00B0F0"/>
                </a:solidFill>
                <a:latin typeface="Garamond" panose="02020404030301010803" pitchFamily="18" charset="0"/>
              </a:rPr>
              <a:t> (APC) </a:t>
            </a:r>
            <a:r>
              <a:rPr lang="it-IT" sz="2200" i="1" dirty="0" smtClean="0">
                <a:latin typeface="Garamond" panose="02020404030301010803" pitchFamily="18" charset="0"/>
              </a:rPr>
              <a:t>model</a:t>
            </a:r>
            <a:endParaRPr lang="it-IT" sz="2200" dirty="0" smtClean="0">
              <a:latin typeface="Garamond" panose="02020404030301010803" pitchFamily="18" charset="0"/>
            </a:endParaRPr>
          </a:p>
          <a:p>
            <a:pPr>
              <a:spcBef>
                <a:spcPct val="0"/>
              </a:spcBef>
              <a:spcAft>
                <a:spcPts val="300"/>
              </a:spcAft>
            </a:pPr>
            <a:r>
              <a:rPr lang="it-IT" sz="2200" dirty="0" smtClean="0">
                <a:latin typeface="Garamond" panose="02020404030301010803" pitchFamily="18" charset="0"/>
              </a:rPr>
              <a:t>Il </a:t>
            </a:r>
            <a:r>
              <a:rPr lang="it-IT" sz="2200" dirty="0" err="1" smtClean="0">
                <a:latin typeface="Garamond" panose="02020404030301010803" pitchFamily="18" charset="0"/>
              </a:rPr>
              <a:t>Max-Planck</a:t>
            </a:r>
            <a:r>
              <a:rPr lang="it-IT" sz="2200" dirty="0" smtClean="0">
                <a:latin typeface="Garamond" panose="02020404030301010803" pitchFamily="18" charset="0"/>
              </a:rPr>
              <a:t> </a:t>
            </a:r>
            <a:r>
              <a:rPr lang="it-IT" sz="2200" dirty="0" err="1" smtClean="0">
                <a:latin typeface="Garamond" panose="02020404030301010803" pitchFamily="18" charset="0"/>
              </a:rPr>
              <a:t>Institute</a:t>
            </a:r>
            <a:r>
              <a:rPr lang="it-IT" sz="2200" dirty="0" smtClean="0">
                <a:latin typeface="Garamond" panose="02020404030301010803" pitchFamily="18" charset="0"/>
              </a:rPr>
              <a:t> ha recentemente sollecitato l’adesione a un’</a:t>
            </a:r>
            <a:r>
              <a:rPr lang="it-IT" sz="2200" i="1" dirty="0" err="1" smtClean="0">
                <a:latin typeface="Garamond" panose="02020404030301010803" pitchFamily="18" charset="0"/>
              </a:rPr>
              <a:t>Expression</a:t>
            </a:r>
            <a:r>
              <a:rPr lang="it-IT" sz="2200" i="1" dirty="0" smtClean="0">
                <a:latin typeface="Garamond" panose="02020404030301010803" pitchFamily="18" charset="0"/>
              </a:rPr>
              <a:t> of </a:t>
            </a:r>
            <a:r>
              <a:rPr lang="it-IT" sz="2200" i="1" dirty="0" err="1" smtClean="0">
                <a:latin typeface="Garamond" panose="02020404030301010803" pitchFamily="18" charset="0"/>
              </a:rPr>
              <a:t>Interest</a:t>
            </a:r>
            <a:r>
              <a:rPr lang="it-IT" sz="2200" dirty="0" smtClean="0">
                <a:latin typeface="Garamond" panose="02020404030301010803" pitchFamily="18" charset="0"/>
              </a:rPr>
              <a:t> nel quale si auspica il passaggio all’</a:t>
            </a:r>
            <a:r>
              <a:rPr lang="it-IT" sz="2200" i="1" dirty="0" smtClean="0">
                <a:latin typeface="Garamond" panose="02020404030301010803" pitchFamily="18" charset="0"/>
              </a:rPr>
              <a:t>APC model</a:t>
            </a:r>
            <a:endParaRPr lang="it-IT" sz="2200" dirty="0">
              <a:latin typeface="Garamond" panose="02020404030301010803" pitchFamily="18" charset="0"/>
            </a:endParaRPr>
          </a:p>
          <a:p>
            <a:pPr>
              <a:spcBef>
                <a:spcPct val="0"/>
              </a:spcBef>
              <a:spcAft>
                <a:spcPts val="300"/>
              </a:spcAft>
            </a:pPr>
            <a:r>
              <a:rPr lang="it-IT" sz="2200" dirty="0" smtClean="0">
                <a:latin typeface="Garamond" panose="02020404030301010803" pitchFamily="18" charset="0"/>
              </a:rPr>
              <a:t>La CRUI ha aderito al documento e intende </a:t>
            </a:r>
            <a:r>
              <a:rPr lang="it-IT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rilevare i costi </a:t>
            </a:r>
            <a:r>
              <a:rPr lang="it-IT" sz="2200" dirty="0" smtClean="0">
                <a:latin typeface="Garamond" panose="02020404030301010803" pitchFamily="18" charset="0"/>
              </a:rPr>
              <a:t>che il sistema universitario già sopporta per le pubblicazioni ad accesso aperto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it-IT" sz="2400" dirty="0">
              <a:latin typeface="Garamond" panose="02020404030301010803" pitchFamily="18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it-IT" sz="2400" dirty="0">
              <a:latin typeface="Garamond" panose="02020404030301010803" pitchFamily="18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6978713" y="6492875"/>
            <a:ext cx="2133600" cy="365125"/>
          </a:xfrm>
        </p:spPr>
        <p:txBody>
          <a:bodyPr/>
          <a:lstStyle/>
          <a:p>
            <a:pPr>
              <a:defRPr/>
            </a:pPr>
            <a:fld id="{110277ED-CFB3-4DA7-B3B8-83C5047122BC}" type="slidenum">
              <a:rPr lang="it-IT" smtClean="0"/>
              <a:pPr>
                <a:defRPr/>
              </a:pPr>
              <a:t>26</a:t>
            </a:fld>
            <a:r>
              <a:rPr lang="it-IT" dirty="0" smtClean="0"/>
              <a:t>/26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985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>
          <a:xfrm>
            <a:off x="882280" y="3573016"/>
            <a:ext cx="8229600" cy="706090"/>
          </a:xfrm>
        </p:spPr>
        <p:txBody>
          <a:bodyPr/>
          <a:lstStyle/>
          <a:p>
            <a:pPr eaLnBrk="1" hangingPunct="1"/>
            <a:r>
              <a:rPr lang="it-IT" sz="32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Le attività del Gruppo CARE</a:t>
            </a:r>
            <a:endParaRPr lang="it-IT" sz="3200" b="1" dirty="0" smtClean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7019724" y="6492875"/>
            <a:ext cx="2133600" cy="365125"/>
          </a:xfrm>
        </p:spPr>
        <p:txBody>
          <a:bodyPr/>
          <a:lstStyle/>
          <a:p>
            <a:pPr>
              <a:defRPr/>
            </a:pPr>
            <a:fld id="{110277ED-CFB3-4DA7-B3B8-83C5047122BC}" type="slidenum">
              <a:rPr lang="it-IT" smtClean="0"/>
              <a:pPr>
                <a:defRPr/>
              </a:pPr>
              <a:t>3</a:t>
            </a:fld>
            <a:r>
              <a:rPr lang="it-IT" dirty="0" smtClean="0"/>
              <a:t>/26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40441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>
          <a:xfrm>
            <a:off x="806896" y="1066726"/>
            <a:ext cx="8229600" cy="706090"/>
          </a:xfrm>
        </p:spPr>
        <p:txBody>
          <a:bodyPr/>
          <a:lstStyle/>
          <a:p>
            <a:pPr eaLnBrk="1" hangingPunct="1"/>
            <a:r>
              <a:rPr lang="it-IT" sz="32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L’organizzazione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1187624" y="1916832"/>
            <a:ext cx="7920880" cy="4464496"/>
          </a:xfrm>
        </p:spPr>
        <p:txBody>
          <a:bodyPr rtlCol="0">
            <a:normAutofit fontScale="92500" lnSpcReduction="10000"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it-IT" sz="2400" dirty="0">
                <a:latin typeface="Garamond" panose="02020404030301010803" pitchFamily="18" charset="0"/>
              </a:rPr>
              <a:t>CARE non è un organo della CRUI ma un </a:t>
            </a:r>
            <a:r>
              <a:rPr lang="it-IT" sz="2400" dirty="0">
                <a:solidFill>
                  <a:srgbClr val="00B0F0"/>
                </a:solidFill>
                <a:latin typeface="Garamond" panose="02020404030301010803" pitchFamily="18" charset="0"/>
              </a:rPr>
              <a:t>assetto organizzativo interno </a:t>
            </a:r>
            <a:r>
              <a:rPr lang="it-IT" sz="24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alla </a:t>
            </a:r>
            <a:r>
              <a:rPr lang="it-IT" sz="2400" dirty="0">
                <a:solidFill>
                  <a:srgbClr val="00B0F0"/>
                </a:solidFill>
                <a:latin typeface="Garamond" panose="02020404030301010803" pitchFamily="18" charset="0"/>
              </a:rPr>
              <a:t>CRUI </a:t>
            </a:r>
            <a:r>
              <a:rPr lang="it-IT" sz="2400" dirty="0" smtClean="0">
                <a:latin typeface="Garamond" panose="02020404030301010803" pitchFamily="18" charset="0"/>
              </a:rPr>
              <a:t>che permetta di svolgere </a:t>
            </a:r>
            <a:r>
              <a:rPr lang="it-IT" sz="2400" dirty="0">
                <a:latin typeface="Garamond" panose="02020404030301010803" pitchFamily="18" charset="0"/>
              </a:rPr>
              <a:t>un ruolo attivo nel processo di acquisizione delle risorse elettroniche per le biblioteche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it-IT" sz="2400" dirty="0" smtClean="0">
                <a:latin typeface="Garamond" panose="02020404030301010803" pitchFamily="18" charset="0"/>
              </a:rPr>
              <a:t>Le </a:t>
            </a:r>
            <a:r>
              <a:rPr lang="it-IT" sz="2400" dirty="0">
                <a:latin typeface="Garamond" panose="02020404030301010803" pitchFamily="18" charset="0"/>
              </a:rPr>
              <a:t>attività </a:t>
            </a:r>
            <a:r>
              <a:rPr lang="it-IT" sz="2400" dirty="0" smtClean="0">
                <a:latin typeface="Garamond" panose="02020404030301010803" pitchFamily="18" charset="0"/>
              </a:rPr>
              <a:t>del Gruppo CARE sono </a:t>
            </a:r>
            <a:r>
              <a:rPr lang="it-IT" sz="2400" dirty="0">
                <a:latin typeface="Garamond" panose="02020404030301010803" pitchFamily="18" charset="0"/>
              </a:rPr>
              <a:t>svolte da </a:t>
            </a:r>
            <a:r>
              <a:rPr lang="it-IT" sz="2400" dirty="0">
                <a:solidFill>
                  <a:srgbClr val="00B0F0"/>
                </a:solidFill>
                <a:latin typeface="Garamond" panose="02020404030301010803" pitchFamily="18" charset="0"/>
              </a:rPr>
              <a:t>tre strutture </a:t>
            </a:r>
            <a:r>
              <a:rPr lang="it-IT" sz="2400" dirty="0" smtClean="0">
                <a:latin typeface="Garamond" panose="02020404030301010803" pitchFamily="18" charset="0"/>
              </a:rPr>
              <a:t>funzionali: </a:t>
            </a:r>
          </a:p>
          <a:p>
            <a:pPr marL="712788">
              <a:spcBef>
                <a:spcPct val="0"/>
              </a:spcBef>
              <a:spcAft>
                <a:spcPts val="600"/>
              </a:spcAft>
            </a:pPr>
            <a:r>
              <a:rPr lang="it-IT" sz="2200" dirty="0" smtClean="0">
                <a:latin typeface="Garamond" panose="02020404030301010803" pitchFamily="18" charset="0"/>
              </a:rPr>
              <a:t>il </a:t>
            </a:r>
            <a:r>
              <a:rPr lang="it-IT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Gruppo</a:t>
            </a:r>
          </a:p>
          <a:p>
            <a:pPr marL="712788">
              <a:spcBef>
                <a:spcPct val="0"/>
              </a:spcBef>
              <a:spcAft>
                <a:spcPts val="600"/>
              </a:spcAft>
            </a:pPr>
            <a:r>
              <a:rPr lang="it-IT" sz="2200" dirty="0" smtClean="0">
                <a:latin typeface="Garamond" panose="02020404030301010803" pitchFamily="18" charset="0"/>
              </a:rPr>
              <a:t>l’</a:t>
            </a:r>
            <a:r>
              <a:rPr lang="it-IT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Area</a:t>
            </a:r>
            <a:r>
              <a:rPr lang="it-IT" sz="2200" dirty="0" smtClean="0">
                <a:latin typeface="Garamond" panose="02020404030301010803" pitchFamily="18" charset="0"/>
              </a:rPr>
              <a:t> </a:t>
            </a: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Risorse Elettroniche </a:t>
            </a:r>
            <a:r>
              <a:rPr lang="it-IT" sz="2200" dirty="0">
                <a:latin typeface="Garamond" panose="02020404030301010803" pitchFamily="18" charset="0"/>
              </a:rPr>
              <a:t>della </a:t>
            </a:r>
            <a:r>
              <a:rPr lang="it-IT" sz="2200" dirty="0" smtClean="0">
                <a:latin typeface="Garamond" panose="02020404030301010803" pitchFamily="18" charset="0"/>
              </a:rPr>
              <a:t>CRUI</a:t>
            </a:r>
          </a:p>
          <a:p>
            <a:pPr marL="712788">
              <a:spcBef>
                <a:spcPct val="0"/>
              </a:spcBef>
              <a:spcAft>
                <a:spcPts val="600"/>
              </a:spcAft>
            </a:pPr>
            <a:r>
              <a:rPr lang="it-IT" sz="2200" dirty="0" smtClean="0">
                <a:latin typeface="Garamond" panose="02020404030301010803" pitchFamily="18" charset="0"/>
              </a:rPr>
              <a:t>i </a:t>
            </a: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Team di </a:t>
            </a:r>
            <a:r>
              <a:rPr lang="it-IT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negoziazione </a:t>
            </a:r>
            <a:r>
              <a:rPr lang="it-IT" sz="2200" dirty="0" smtClean="0">
                <a:latin typeface="Garamond" panose="02020404030301010803" pitchFamily="18" charset="0"/>
              </a:rPr>
              <a:t>e </a:t>
            </a:r>
            <a:r>
              <a:rPr lang="it-IT" sz="2200" dirty="0">
                <a:latin typeface="Garamond" panose="02020404030301010803" pitchFamily="18" charset="0"/>
              </a:rPr>
              <a:t>di manutenzione dei </a:t>
            </a:r>
            <a:r>
              <a:rPr lang="it-IT" sz="2200" dirty="0" smtClean="0">
                <a:latin typeface="Garamond" panose="02020404030301010803" pitchFamily="18" charset="0"/>
              </a:rPr>
              <a:t>contratti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it-IT" sz="2400" dirty="0">
                <a:latin typeface="Garamond" panose="02020404030301010803" pitchFamily="18" charset="0"/>
              </a:rPr>
              <a:t>I rapporti con le Istituzioni aderenti sono </a:t>
            </a:r>
            <a:r>
              <a:rPr lang="it-IT" sz="2400" dirty="0" smtClean="0">
                <a:latin typeface="Garamond" panose="02020404030301010803" pitchFamily="18" charset="0"/>
              </a:rPr>
              <a:t>basati sull’</a:t>
            </a:r>
            <a:r>
              <a:rPr lang="it-IT" sz="24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accordo </a:t>
            </a:r>
            <a:r>
              <a:rPr lang="it-IT" sz="2400" dirty="0">
                <a:solidFill>
                  <a:srgbClr val="00B0F0"/>
                </a:solidFill>
                <a:latin typeface="Garamond" panose="02020404030301010803" pitchFamily="18" charset="0"/>
              </a:rPr>
              <a:t>quadro</a:t>
            </a:r>
            <a:r>
              <a:rPr lang="it-IT" sz="2400" dirty="0">
                <a:latin typeface="Garamond" panose="02020404030301010803" pitchFamily="18" charset="0"/>
              </a:rPr>
              <a:t> per le </a:t>
            </a:r>
            <a:r>
              <a:rPr lang="it-IT" sz="2400" dirty="0" smtClean="0">
                <a:latin typeface="Garamond" panose="02020404030301010803" pitchFamily="18" charset="0"/>
              </a:rPr>
              <a:t>Università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it-IT" sz="2400" dirty="0" smtClean="0">
                <a:latin typeface="Garamond" panose="02020404030301010803" pitchFamily="18" charset="0"/>
              </a:rPr>
              <a:t>L’accordo rappresenta </a:t>
            </a:r>
            <a:r>
              <a:rPr lang="it-IT" sz="2400" dirty="0">
                <a:latin typeface="Garamond" panose="02020404030301010803" pitchFamily="18" charset="0"/>
              </a:rPr>
              <a:t>una garanzia per gli Atenei e </a:t>
            </a:r>
            <a:r>
              <a:rPr lang="it-IT" sz="2400" dirty="0" smtClean="0">
                <a:latin typeface="Garamond" panose="02020404030301010803" pitchFamily="18" charset="0"/>
              </a:rPr>
              <a:t>semplifica le </a:t>
            </a:r>
            <a:r>
              <a:rPr lang="it-IT" sz="2400" dirty="0">
                <a:latin typeface="Garamond" panose="02020404030301010803" pitchFamily="18" charset="0"/>
              </a:rPr>
              <a:t>procedure interne </a:t>
            </a:r>
            <a:r>
              <a:rPr lang="it-IT" sz="2400" dirty="0" smtClean="0">
                <a:latin typeface="Garamond" panose="02020404030301010803" pitchFamily="18" charset="0"/>
              </a:rPr>
              <a:t>degli </a:t>
            </a:r>
            <a:r>
              <a:rPr lang="it-IT" sz="2400" dirty="0">
                <a:latin typeface="Garamond" panose="02020404030301010803" pitchFamily="18" charset="0"/>
              </a:rPr>
              <a:t>atti di delega alla </a:t>
            </a:r>
            <a:r>
              <a:rPr lang="it-IT" sz="2400" dirty="0" smtClean="0">
                <a:latin typeface="Garamond" panose="02020404030301010803" pitchFamily="18" charset="0"/>
              </a:rPr>
              <a:t>CRUI</a:t>
            </a:r>
            <a:endParaRPr lang="en-US" sz="2400" dirty="0">
              <a:latin typeface="Garamond" panose="02020404030301010803" pitchFamily="18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6974904" y="6492875"/>
            <a:ext cx="2133600" cy="365125"/>
          </a:xfrm>
        </p:spPr>
        <p:txBody>
          <a:bodyPr/>
          <a:lstStyle/>
          <a:p>
            <a:pPr>
              <a:defRPr/>
            </a:pPr>
            <a:fld id="{110277ED-CFB3-4DA7-B3B8-83C5047122BC}" type="slidenum">
              <a:rPr lang="it-IT" smtClean="0"/>
              <a:pPr>
                <a:defRPr/>
              </a:pPr>
              <a:t>4</a:t>
            </a:fld>
            <a:r>
              <a:rPr lang="it-IT" dirty="0" smtClean="0"/>
              <a:t>/26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11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>
          <a:xfrm>
            <a:off x="590872" y="1066726"/>
            <a:ext cx="8229600" cy="706090"/>
          </a:xfrm>
        </p:spPr>
        <p:txBody>
          <a:bodyPr/>
          <a:lstStyle/>
          <a:p>
            <a:pPr eaLnBrk="1" hangingPunct="1"/>
            <a:r>
              <a:rPr lang="it-IT" sz="32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Il Gruppo CARE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1187624" y="1869801"/>
            <a:ext cx="7632848" cy="4623073"/>
          </a:xfrm>
        </p:spPr>
        <p:txBody>
          <a:bodyPr rtlCol="0">
            <a:normAutofit fontScale="77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800" dirty="0">
                <a:latin typeface="Garamond" panose="02020404030301010803" pitchFamily="18" charset="0"/>
              </a:rPr>
              <a:t>Il </a:t>
            </a:r>
            <a:r>
              <a:rPr lang="it-IT" sz="2800" dirty="0">
                <a:solidFill>
                  <a:srgbClr val="00B0F0"/>
                </a:solidFill>
                <a:latin typeface="Garamond" panose="02020404030301010803" pitchFamily="18" charset="0"/>
              </a:rPr>
              <a:t>Gruppo</a:t>
            </a:r>
            <a:r>
              <a:rPr lang="it-IT" sz="2800" dirty="0">
                <a:latin typeface="Garamond" panose="02020404030301010803" pitchFamily="18" charset="0"/>
              </a:rPr>
              <a:t> CARE è nominato dalla Giunta della CRUI ed  è costituito da </a:t>
            </a:r>
            <a:r>
              <a:rPr lang="it-IT" sz="2800" dirty="0">
                <a:solidFill>
                  <a:srgbClr val="00B0F0"/>
                </a:solidFill>
                <a:latin typeface="Garamond" panose="02020404030301010803" pitchFamily="18" charset="0"/>
              </a:rPr>
              <a:t>personale tecnico e docente </a:t>
            </a:r>
            <a:r>
              <a:rPr lang="it-IT" sz="2800" dirty="0">
                <a:latin typeface="Garamond" panose="02020404030301010803" pitchFamily="18" charset="0"/>
              </a:rPr>
              <a:t>appartenente alle istituzioni associate a </a:t>
            </a:r>
            <a:r>
              <a:rPr lang="it-IT" sz="2800" dirty="0" smtClean="0">
                <a:latin typeface="Garamond" panose="02020404030301010803" pitchFamily="18" charset="0"/>
              </a:rPr>
              <a:t>CRUI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800" dirty="0">
                <a:latin typeface="Garamond" panose="02020404030301010803" pitchFamily="18" charset="0"/>
              </a:rPr>
              <a:t>Il Gruppo CARE: </a:t>
            </a:r>
          </a:p>
          <a:p>
            <a:pPr marL="712788" lvl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600" dirty="0">
                <a:solidFill>
                  <a:srgbClr val="00B0F0"/>
                </a:solidFill>
                <a:latin typeface="Garamond" panose="02020404030301010803" pitchFamily="18" charset="0"/>
              </a:rPr>
              <a:t>raccoglie e coordina </a:t>
            </a:r>
            <a:r>
              <a:rPr lang="it-IT" sz="2600" dirty="0">
                <a:latin typeface="Garamond" panose="02020404030301010803" pitchFamily="18" charset="0"/>
              </a:rPr>
              <a:t>le indicazioni relative alle esigenze delle istituzioni che partecipano alle attività di CARE</a:t>
            </a:r>
          </a:p>
          <a:p>
            <a:pPr marL="71278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600" dirty="0">
                <a:latin typeface="Garamond" panose="02020404030301010803" pitchFamily="18" charset="0"/>
              </a:rPr>
              <a:t>definisce la policy e le </a:t>
            </a:r>
            <a:r>
              <a:rPr lang="it-IT" sz="2600" dirty="0">
                <a:solidFill>
                  <a:srgbClr val="00B0F0"/>
                </a:solidFill>
                <a:latin typeface="Garamond" panose="02020404030301010803" pitchFamily="18" charset="0"/>
              </a:rPr>
              <a:t>linee strategiche negoziali</a:t>
            </a:r>
          </a:p>
          <a:p>
            <a:pPr marL="712788" lvl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600" dirty="0">
                <a:solidFill>
                  <a:srgbClr val="00B0F0"/>
                </a:solidFill>
                <a:latin typeface="Garamond" panose="02020404030301010803" pitchFamily="18" charset="0"/>
              </a:rPr>
              <a:t>controlla le attività </a:t>
            </a:r>
            <a:r>
              <a:rPr lang="it-IT" sz="2600" dirty="0">
                <a:latin typeface="Garamond" panose="02020404030301010803" pitchFamily="18" charset="0"/>
              </a:rPr>
              <a:t>dei Team negoziali e dell’Area Risorse Elettroniche</a:t>
            </a:r>
          </a:p>
          <a:p>
            <a:pPr marL="712788" lvl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600" dirty="0">
                <a:latin typeface="Garamond" panose="02020404030301010803" pitchFamily="18" charset="0"/>
              </a:rPr>
              <a:t>definisce le attività di </a:t>
            </a:r>
            <a:r>
              <a:rPr lang="it-IT" sz="2600" dirty="0">
                <a:solidFill>
                  <a:srgbClr val="00B0F0"/>
                </a:solidFill>
                <a:latin typeface="Garamond" panose="02020404030301010803" pitchFamily="18" charset="0"/>
              </a:rPr>
              <a:t>comunicazione</a:t>
            </a:r>
            <a:r>
              <a:rPr lang="it-IT" sz="2600" dirty="0">
                <a:latin typeface="Garamond" panose="02020404030301010803" pitchFamily="18" charset="0"/>
              </a:rPr>
              <a:t> </a:t>
            </a:r>
          </a:p>
          <a:p>
            <a:pPr marL="712788" lvl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600" dirty="0">
                <a:latin typeface="Garamond" panose="02020404030301010803" pitchFamily="18" charset="0"/>
              </a:rPr>
              <a:t>promuove e segue </a:t>
            </a:r>
            <a:r>
              <a:rPr lang="it-IT" sz="2600" dirty="0">
                <a:solidFill>
                  <a:srgbClr val="00B0F0"/>
                </a:solidFill>
                <a:latin typeface="Garamond" panose="02020404030301010803" pitchFamily="18" charset="0"/>
              </a:rPr>
              <a:t>progetti significativi</a:t>
            </a:r>
            <a:endParaRPr lang="it-IT" sz="2600" dirty="0" smtClean="0">
              <a:latin typeface="Garamond" panose="02020404030301010803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800" dirty="0" smtClean="0">
                <a:latin typeface="Garamond" panose="02020404030301010803" pitchFamily="18" charset="0"/>
              </a:rPr>
              <a:t>I membri del Gruppo non ricevono alcun compenso per le loro attività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endParaRPr lang="it-IT" sz="2200" dirty="0">
              <a:solidFill>
                <a:srgbClr val="00B0F0"/>
              </a:solidFill>
              <a:latin typeface="Garamond" panose="02020404030301010803" pitchFamily="18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sz="2400" dirty="0">
              <a:latin typeface="Garamond" panose="02020404030301010803" pitchFamily="18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110277ED-CFB3-4DA7-B3B8-83C5047122BC}" type="slidenum">
              <a:rPr lang="it-IT" smtClean="0"/>
              <a:pPr>
                <a:defRPr/>
              </a:pPr>
              <a:t>5</a:t>
            </a:fld>
            <a:r>
              <a:rPr lang="it-IT" dirty="0" smtClean="0"/>
              <a:t>/26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8705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>
          <a:xfrm>
            <a:off x="755576" y="1124744"/>
            <a:ext cx="8229600" cy="706090"/>
          </a:xfrm>
        </p:spPr>
        <p:txBody>
          <a:bodyPr/>
          <a:lstStyle/>
          <a:p>
            <a:pPr eaLnBrk="1" hangingPunct="1"/>
            <a:r>
              <a:rPr lang="it-IT" sz="32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L’area risorse elettroniche della CRUI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1187624" y="2060848"/>
            <a:ext cx="7956376" cy="4464496"/>
          </a:xfrm>
        </p:spPr>
        <p:txBody>
          <a:bodyPr rtlCol="0">
            <a:normAutofit/>
          </a:bodyPr>
          <a:lstStyle/>
          <a:p>
            <a:r>
              <a:rPr lang="it-IT" sz="2200" dirty="0">
                <a:latin typeface="Garamond" panose="02020404030301010803" pitchFamily="18" charset="0"/>
              </a:rPr>
              <a:t>L’Area </a:t>
            </a:r>
            <a:r>
              <a:rPr lang="it-IT" sz="2200" dirty="0" smtClean="0">
                <a:latin typeface="Garamond" panose="02020404030301010803" pitchFamily="18" charset="0"/>
              </a:rPr>
              <a:t>è composta </a:t>
            </a:r>
            <a:r>
              <a:rPr lang="it-IT" sz="2200" dirty="0">
                <a:latin typeface="Garamond" panose="02020404030301010803" pitchFamily="18" charset="0"/>
              </a:rPr>
              <a:t>da risorse interne </a:t>
            </a:r>
            <a:r>
              <a:rPr lang="it-IT" sz="2200" dirty="0" smtClean="0">
                <a:latin typeface="Garamond" panose="02020404030301010803" pitchFamily="18" charset="0"/>
              </a:rPr>
              <a:t>della CRUI e </a:t>
            </a:r>
            <a:r>
              <a:rPr lang="it-IT" sz="2200" dirty="0">
                <a:latin typeface="Garamond" panose="02020404030301010803" pitchFamily="18" charset="0"/>
              </a:rPr>
              <a:t>ha sede stabile presso la </a:t>
            </a:r>
            <a:r>
              <a:rPr lang="it-IT" sz="2200" dirty="0" smtClean="0">
                <a:latin typeface="Garamond" panose="02020404030301010803" pitchFamily="18" charset="0"/>
              </a:rPr>
              <a:t>CRUI</a:t>
            </a:r>
            <a:endParaRPr lang="it-IT" sz="2200" dirty="0">
              <a:latin typeface="Garamond" panose="02020404030301010803" pitchFamily="18" charset="0"/>
            </a:endParaRPr>
          </a:p>
          <a:p>
            <a:r>
              <a:rPr lang="it-IT" sz="2200" dirty="0" smtClean="0">
                <a:latin typeface="Garamond" panose="02020404030301010803" pitchFamily="18" charset="0"/>
              </a:rPr>
              <a:t>L’Area </a:t>
            </a:r>
            <a:r>
              <a:rPr lang="it-IT" sz="2200" dirty="0">
                <a:latin typeface="Garamond" panose="02020404030301010803" pitchFamily="18" charset="0"/>
              </a:rPr>
              <a:t>risorse elettroniche della </a:t>
            </a:r>
            <a:r>
              <a:rPr lang="it-IT" sz="2200" dirty="0" smtClean="0">
                <a:latin typeface="Garamond" panose="02020404030301010803" pitchFamily="18" charset="0"/>
              </a:rPr>
              <a:t>CRUI:</a:t>
            </a:r>
          </a:p>
          <a:p>
            <a:pPr marL="712788"/>
            <a:r>
              <a:rPr lang="it-IT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attua </a:t>
            </a: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la gestione corrente dei contratti </a:t>
            </a:r>
            <a:r>
              <a:rPr lang="it-IT" sz="2200" dirty="0">
                <a:latin typeface="Garamond" panose="02020404030301010803" pitchFamily="18" charset="0"/>
              </a:rPr>
              <a:t>su cui opera anche in autonomia sulla base di indirizzi definiti dal Gruppo </a:t>
            </a:r>
            <a:r>
              <a:rPr lang="it-IT" sz="2200" dirty="0" smtClean="0">
                <a:latin typeface="Garamond" panose="02020404030301010803" pitchFamily="18" charset="0"/>
              </a:rPr>
              <a:t>CARE</a:t>
            </a:r>
          </a:p>
          <a:p>
            <a:pPr marL="712788"/>
            <a:r>
              <a:rPr lang="it-IT" sz="2200" dirty="0" smtClean="0">
                <a:latin typeface="Garamond" panose="02020404030301010803" pitchFamily="18" charset="0"/>
              </a:rPr>
              <a:t>interagisce </a:t>
            </a:r>
            <a:r>
              <a:rPr lang="it-IT" sz="2200" dirty="0">
                <a:latin typeface="Garamond" panose="02020404030301010803" pitchFamily="18" charset="0"/>
              </a:rPr>
              <a:t>con l’eventuale team di </a:t>
            </a:r>
            <a:r>
              <a:rPr lang="it-IT" sz="2200" dirty="0" smtClean="0">
                <a:latin typeface="Garamond" panose="02020404030301010803" pitchFamily="18" charset="0"/>
              </a:rPr>
              <a:t>riferimento</a:t>
            </a:r>
            <a:endParaRPr lang="it-IT" sz="2200" dirty="0">
              <a:latin typeface="Garamond" panose="02020404030301010803" pitchFamily="18" charset="0"/>
            </a:endParaRPr>
          </a:p>
          <a:p>
            <a:pPr marL="712788"/>
            <a:r>
              <a:rPr lang="it-IT" sz="2200" dirty="0" smtClean="0">
                <a:latin typeface="Garamond" panose="02020404030301010803" pitchFamily="18" charset="0"/>
              </a:rPr>
              <a:t>segue </a:t>
            </a:r>
            <a:r>
              <a:rPr lang="it-IT" sz="2200" dirty="0">
                <a:latin typeface="Garamond" panose="02020404030301010803" pitchFamily="18" charset="0"/>
              </a:rPr>
              <a:t>con gli altri uffici </a:t>
            </a:r>
            <a:r>
              <a:rPr lang="it-IT" sz="2200" dirty="0" smtClean="0">
                <a:latin typeface="Garamond" panose="02020404030301010803" pitchFamily="18" charset="0"/>
              </a:rPr>
              <a:t>della </a:t>
            </a:r>
            <a:r>
              <a:rPr lang="it-IT" sz="2200" dirty="0">
                <a:latin typeface="Garamond" panose="02020404030301010803" pitchFamily="18" charset="0"/>
              </a:rPr>
              <a:t>CRUI gli aspetti </a:t>
            </a: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normativo-giuridici </a:t>
            </a:r>
            <a:r>
              <a:rPr lang="it-IT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e contabili </a:t>
            </a:r>
            <a:r>
              <a:rPr lang="it-IT" sz="2200" dirty="0" smtClean="0">
                <a:latin typeface="Garamond" panose="02020404030301010803" pitchFamily="18" charset="0"/>
              </a:rPr>
              <a:t>riferiti </a:t>
            </a:r>
            <a:r>
              <a:rPr lang="it-IT" sz="2200" dirty="0">
                <a:latin typeface="Garamond" panose="02020404030301010803" pitchFamily="18" charset="0"/>
              </a:rPr>
              <a:t>alla gestione dei rapporti con le Istituzioni che hanno dato delega alla negoziazione e direttamente connessi con le attività di </a:t>
            </a:r>
            <a:r>
              <a:rPr lang="it-IT" sz="2200" dirty="0" smtClean="0">
                <a:latin typeface="Garamond" panose="02020404030301010803" pitchFamily="18" charset="0"/>
              </a:rPr>
              <a:t>CARE</a:t>
            </a:r>
            <a:endParaRPr lang="en-US" sz="2200" dirty="0">
              <a:latin typeface="Garamond" panose="02020404030301010803" pitchFamily="18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110277ED-CFB3-4DA7-B3B8-83C5047122BC}" type="slidenum">
              <a:rPr lang="it-IT" smtClean="0"/>
              <a:pPr>
                <a:defRPr/>
              </a:pPr>
              <a:t>6</a:t>
            </a:fld>
            <a:r>
              <a:rPr lang="it-IT" dirty="0" smtClean="0"/>
              <a:t>/26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4788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>
          <a:xfrm>
            <a:off x="683568" y="1124744"/>
            <a:ext cx="8229600" cy="706090"/>
          </a:xfrm>
        </p:spPr>
        <p:txBody>
          <a:bodyPr/>
          <a:lstStyle/>
          <a:p>
            <a:pPr eaLnBrk="1" hangingPunct="1"/>
            <a:r>
              <a:rPr lang="it-IT" sz="32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I Team di contrattazione e manutenzione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1259632" y="2060848"/>
            <a:ext cx="7884368" cy="4464496"/>
          </a:xfrm>
        </p:spPr>
        <p:txBody>
          <a:bodyPr rtlCol="0">
            <a:normAutofit/>
          </a:bodyPr>
          <a:lstStyle/>
          <a:p>
            <a:r>
              <a:rPr lang="it-IT" sz="2200" dirty="0">
                <a:latin typeface="Garamond" panose="02020404030301010803" pitchFamily="18" charset="0"/>
              </a:rPr>
              <a:t>I Team di contrattazione vengono costituiti dalla </a:t>
            </a: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Giunta CRUI </a:t>
            </a:r>
            <a:r>
              <a:rPr lang="it-IT" sz="2200" dirty="0">
                <a:latin typeface="Garamond" panose="02020404030301010803" pitchFamily="18" charset="0"/>
              </a:rPr>
              <a:t>su proposta del Gruppo CARE </a:t>
            </a:r>
            <a:r>
              <a:rPr lang="it-IT" sz="2200" dirty="0" smtClean="0">
                <a:latin typeface="Garamond" panose="02020404030301010803" pitchFamily="18" charset="0"/>
              </a:rPr>
              <a:t>per </a:t>
            </a:r>
            <a:r>
              <a:rPr lang="it-IT" sz="2200" dirty="0">
                <a:latin typeface="Garamond" panose="02020404030301010803" pitchFamily="18" charset="0"/>
              </a:rPr>
              <a:t>la realizzazione di contratti </a:t>
            </a:r>
            <a:r>
              <a:rPr lang="it-IT" sz="2200" dirty="0" smtClean="0">
                <a:latin typeface="Garamond" panose="02020404030301010803" pitchFamily="18" charset="0"/>
              </a:rPr>
              <a:t>di </a:t>
            </a:r>
            <a:r>
              <a:rPr lang="it-IT" sz="2200" dirty="0">
                <a:latin typeface="Garamond" panose="02020404030301010803" pitchFamily="18" charset="0"/>
              </a:rPr>
              <a:t>notevole </a:t>
            </a:r>
            <a:r>
              <a:rPr lang="it-IT" sz="2200" dirty="0" smtClean="0">
                <a:latin typeface="Garamond" panose="02020404030301010803" pitchFamily="18" charset="0"/>
              </a:rPr>
              <a:t>importanza</a:t>
            </a:r>
            <a:endParaRPr lang="it-IT" sz="2200" dirty="0">
              <a:latin typeface="Garamond" panose="02020404030301010803" pitchFamily="18" charset="0"/>
            </a:endParaRPr>
          </a:p>
          <a:p>
            <a:r>
              <a:rPr lang="x-none" sz="2200" dirty="0">
                <a:latin typeface="Garamond" panose="02020404030301010803" pitchFamily="18" charset="0"/>
              </a:rPr>
              <a:t>I team </a:t>
            </a:r>
            <a:r>
              <a:rPr lang="it-IT" sz="2200" dirty="0" smtClean="0">
                <a:latin typeface="Garamond" panose="02020404030301010803" pitchFamily="18" charset="0"/>
              </a:rPr>
              <a:t>sono composti da </a:t>
            </a:r>
            <a:r>
              <a:rPr lang="x-none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membri </a:t>
            </a:r>
            <a:r>
              <a:rPr lang="x-none" sz="2200" dirty="0">
                <a:solidFill>
                  <a:srgbClr val="00B0F0"/>
                </a:solidFill>
                <a:latin typeface="Garamond" panose="02020404030301010803" pitchFamily="18" charset="0"/>
              </a:rPr>
              <a:t>di </a:t>
            </a:r>
            <a:r>
              <a:rPr lang="x-none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CARE</a:t>
            </a:r>
            <a:r>
              <a:rPr lang="it-IT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, dell’Area</a:t>
            </a:r>
            <a:r>
              <a:rPr lang="x-none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 </a:t>
            </a:r>
            <a:r>
              <a:rPr lang="it-IT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e delle </a:t>
            </a:r>
            <a:r>
              <a:rPr 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Istituzioni associate</a:t>
            </a:r>
            <a:r>
              <a:rPr lang="it-IT" sz="2200" dirty="0">
                <a:latin typeface="Garamond" panose="02020404030301010803" pitchFamily="18" charset="0"/>
              </a:rPr>
              <a:t> </a:t>
            </a:r>
            <a:r>
              <a:rPr lang="it-IT" sz="2200" dirty="0" smtClean="0">
                <a:latin typeface="Garamond" panose="02020404030301010803" pitchFamily="18" charset="0"/>
              </a:rPr>
              <a:t>alla CRUI</a:t>
            </a:r>
            <a:endParaRPr lang="it-IT" sz="2200" dirty="0">
              <a:latin typeface="Garamond" panose="02020404030301010803" pitchFamily="18" charset="0"/>
            </a:endParaRPr>
          </a:p>
          <a:p>
            <a:r>
              <a:rPr lang="it-IT" sz="2200" dirty="0" smtClean="0">
                <a:latin typeface="Garamond" panose="02020404030301010803" pitchFamily="18" charset="0"/>
              </a:rPr>
              <a:t>Per </a:t>
            </a:r>
            <a:r>
              <a:rPr lang="it-IT" sz="2200" dirty="0">
                <a:latin typeface="Garamond" panose="02020404030301010803" pitchFamily="18" charset="0"/>
              </a:rPr>
              <a:t>i contratti </a:t>
            </a:r>
            <a:r>
              <a:rPr lang="it-IT" sz="2200" dirty="0" smtClean="0">
                <a:latin typeface="Garamond" panose="02020404030301010803" pitchFamily="18" charset="0"/>
              </a:rPr>
              <a:t>di </a:t>
            </a:r>
            <a:r>
              <a:rPr lang="it-IT" sz="2200" dirty="0">
                <a:latin typeface="Garamond" panose="02020404030301010803" pitchFamily="18" charset="0"/>
              </a:rPr>
              <a:t>maggiore </a:t>
            </a:r>
            <a:r>
              <a:rPr lang="it-IT" sz="2200" dirty="0" smtClean="0">
                <a:latin typeface="Garamond" panose="02020404030301010803" pitchFamily="18" charset="0"/>
              </a:rPr>
              <a:t>rilevanza, </a:t>
            </a:r>
            <a:r>
              <a:rPr lang="it-IT" sz="2200" dirty="0">
                <a:latin typeface="Garamond" panose="02020404030301010803" pitchFamily="18" charset="0"/>
              </a:rPr>
              <a:t>al termine dell’attività negoziale, ai Team di contrattazione è affidata anche </a:t>
            </a:r>
            <a:r>
              <a:rPr lang="it-IT" sz="2200" dirty="0" smtClean="0">
                <a:latin typeface="Garamond" panose="02020404030301010803" pitchFamily="18" charset="0"/>
              </a:rPr>
              <a:t>l’attività di </a:t>
            </a:r>
            <a:r>
              <a:rPr lang="it-IT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manutenzione</a:t>
            </a:r>
            <a:endParaRPr lang="it-IT" sz="2200" dirty="0">
              <a:solidFill>
                <a:srgbClr val="00B0F0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110277ED-CFB3-4DA7-B3B8-83C5047122BC}" type="slidenum">
              <a:rPr lang="it-IT" smtClean="0"/>
              <a:pPr>
                <a:defRPr/>
              </a:pPr>
              <a:t>7</a:t>
            </a:fld>
            <a:r>
              <a:rPr lang="it-IT" dirty="0" smtClean="0"/>
              <a:t>/26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8908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706090"/>
          </a:xfrm>
        </p:spPr>
        <p:txBody>
          <a:bodyPr/>
          <a:lstStyle/>
          <a:p>
            <a:pPr eaLnBrk="1" hangingPunct="1"/>
            <a:r>
              <a:rPr lang="it-IT" sz="32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I contratti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1259632" y="2060848"/>
            <a:ext cx="7884368" cy="4464496"/>
          </a:xfrm>
        </p:spPr>
        <p:txBody>
          <a:bodyPr rtlCol="0">
            <a:normAutofit/>
          </a:bodyPr>
          <a:lstStyle/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it-IT" altLang="it-IT" sz="2200" dirty="0" smtClean="0">
                <a:latin typeface="Garamond" panose="02020404030301010803" pitchFamily="18" charset="0"/>
              </a:rPr>
              <a:t>A partire dal 2014 CARE ha curato </a:t>
            </a:r>
            <a:r>
              <a:rPr lang="it-IT" altLang="it-IT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tutte </a:t>
            </a:r>
            <a:r>
              <a:rPr lang="it-IT" alt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le trattative e i rinnovi </a:t>
            </a:r>
            <a:r>
              <a:rPr lang="it-IT" altLang="it-IT" sz="2200" dirty="0">
                <a:latin typeface="Garamond" panose="02020404030301010803" pitchFamily="18" charset="0"/>
              </a:rPr>
              <a:t>dei contratti </a:t>
            </a:r>
            <a:r>
              <a:rPr lang="it-IT" altLang="it-IT" sz="2200" dirty="0" smtClean="0">
                <a:latin typeface="Garamond" panose="02020404030301010803" pitchFamily="18" charset="0"/>
              </a:rPr>
              <a:t>fino ad allora </a:t>
            </a:r>
            <a:r>
              <a:rPr lang="it-IT" altLang="it-IT" sz="2200" dirty="0">
                <a:latin typeface="Garamond" panose="02020404030301010803" pitchFamily="18" charset="0"/>
              </a:rPr>
              <a:t>gestiti </a:t>
            </a:r>
            <a:r>
              <a:rPr lang="it-IT" altLang="it-IT" sz="2200" dirty="0" smtClean="0">
                <a:latin typeface="Garamond" panose="02020404030301010803" pitchFamily="18" charset="0"/>
              </a:rPr>
              <a:t>dai </a:t>
            </a:r>
            <a:r>
              <a:rPr lang="it-IT" altLang="it-IT" sz="2200" dirty="0">
                <a:latin typeface="Garamond" panose="02020404030301010803" pitchFamily="18" charset="0"/>
              </a:rPr>
              <a:t>consorzi CINECA </a:t>
            </a:r>
            <a:r>
              <a:rPr lang="it-IT" altLang="it-IT" sz="2200" dirty="0" smtClean="0">
                <a:latin typeface="Garamond" panose="02020404030301010803" pitchFamily="18" charset="0"/>
              </a:rPr>
              <a:t>(precedentemente </a:t>
            </a:r>
            <a:r>
              <a:rPr lang="it-IT" altLang="it-IT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CIBER-CASPUR</a:t>
            </a:r>
            <a:r>
              <a:rPr lang="it-IT" altLang="it-IT" sz="2200" dirty="0" smtClean="0">
                <a:latin typeface="Garamond" panose="02020404030301010803" pitchFamily="18" charset="0"/>
              </a:rPr>
              <a:t> e </a:t>
            </a:r>
            <a:r>
              <a:rPr lang="it-IT" altLang="it-IT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CILEA</a:t>
            </a:r>
            <a:r>
              <a:rPr lang="it-IT" altLang="it-IT" sz="2200" dirty="0" smtClean="0">
                <a:latin typeface="Garamond" panose="02020404030301010803" pitchFamily="18" charset="0"/>
              </a:rPr>
              <a:t>) e </a:t>
            </a:r>
            <a:r>
              <a:rPr lang="it-IT" altLang="it-IT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CIPE</a:t>
            </a:r>
          </a:p>
          <a:p>
            <a:pPr eaLnBrk="1" hangingPunct="1">
              <a:spcBef>
                <a:spcPct val="0"/>
              </a:spcBef>
              <a:spcAft>
                <a:spcPts val="0"/>
              </a:spcAft>
            </a:pPr>
            <a:r>
              <a:rPr lang="it-IT" altLang="it-IT" sz="2200" dirty="0" smtClean="0">
                <a:latin typeface="Garamond" panose="02020404030301010803" pitchFamily="18" charset="0"/>
              </a:rPr>
              <a:t>Attualmente CARE gestisce </a:t>
            </a:r>
            <a:r>
              <a:rPr lang="it-IT" altLang="it-IT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47</a:t>
            </a:r>
            <a:r>
              <a:rPr lang="it-IT" altLang="it-IT" sz="2200" dirty="0" smtClean="0">
                <a:latin typeface="Garamond" panose="02020404030301010803" pitchFamily="18" charset="0"/>
              </a:rPr>
              <a:t> contratti, </a:t>
            </a:r>
            <a:r>
              <a:rPr lang="it-IT" altLang="it-IT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17 </a:t>
            </a:r>
            <a:r>
              <a:rPr lang="it-IT" altLang="it-IT" sz="2200" dirty="0" smtClean="0">
                <a:latin typeface="Garamond" panose="02020404030301010803" pitchFamily="18" charset="0"/>
              </a:rPr>
              <a:t>dei quali sono il risultato di una </a:t>
            </a:r>
            <a:r>
              <a:rPr lang="it-IT" altLang="it-IT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contrattazione</a:t>
            </a:r>
            <a:r>
              <a:rPr lang="it-IT" altLang="it-IT" sz="2200" dirty="0" smtClean="0">
                <a:latin typeface="Garamond" panose="02020404030301010803" pitchFamily="18" charset="0"/>
              </a:rPr>
              <a:t> con l’editore e i rimanenti 30 sono rinnovi di contratti precedenti</a:t>
            </a:r>
          </a:p>
          <a:p>
            <a:pPr marL="357188" indent="0" eaLnBrk="1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it-IT" altLang="it-IT" sz="2200" dirty="0" smtClean="0">
                <a:latin typeface="Garamond" panose="02020404030301010803" pitchFamily="18" charset="0"/>
              </a:rPr>
              <a:t>(</a:t>
            </a:r>
            <a:r>
              <a:rPr lang="it-IT" altLang="it-IT" sz="2200" dirty="0" smtClean="0">
                <a:latin typeface="Garamond" panose="02020404030301010803" pitchFamily="18" charset="0"/>
                <a:hlinkClick r:id="rId3"/>
              </a:rPr>
              <a:t>http</a:t>
            </a:r>
            <a:r>
              <a:rPr lang="it-IT" altLang="it-IT" sz="2200" dirty="0">
                <a:latin typeface="Garamond" panose="02020404030301010803" pitchFamily="18" charset="0"/>
                <a:hlinkClick r:id="rId3"/>
              </a:rPr>
              <a:t>://www.crui-risorselettroniche.it/tabella</a:t>
            </a:r>
            <a:r>
              <a:rPr lang="it-IT" altLang="it-IT" sz="2200" dirty="0" smtClean="0">
                <a:latin typeface="Garamond" panose="02020404030301010803" pitchFamily="18" charset="0"/>
                <a:hlinkClick r:id="rId3"/>
              </a:rPr>
              <a:t>/</a:t>
            </a:r>
            <a:r>
              <a:rPr lang="it-IT" altLang="it-IT" sz="2200" dirty="0" smtClean="0">
                <a:latin typeface="Garamond" panose="02020404030301010803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spcAft>
                <a:spcPts val="0"/>
              </a:spcAft>
            </a:pPr>
            <a:r>
              <a:rPr lang="it-IT" altLang="it-IT" sz="2200" dirty="0" smtClean="0">
                <a:latin typeface="Garamond" panose="02020404030301010803" pitchFamily="18" charset="0"/>
              </a:rPr>
              <a:t>Il valore complessivo dei contratti è stato di oltre </a:t>
            </a:r>
            <a:r>
              <a:rPr lang="it-IT" altLang="it-IT" sz="2200" dirty="0" smtClean="0">
                <a:solidFill>
                  <a:srgbClr val="00B0F0"/>
                </a:solidFill>
                <a:latin typeface="Garamond" panose="02020404030301010803" pitchFamily="18" charset="0"/>
              </a:rPr>
              <a:t>57 milioni </a:t>
            </a:r>
            <a:r>
              <a:rPr lang="it-IT" altLang="it-IT" sz="2200" dirty="0">
                <a:solidFill>
                  <a:srgbClr val="00B0F0"/>
                </a:solidFill>
                <a:latin typeface="Garamond" panose="02020404030301010803" pitchFamily="18" charset="0"/>
              </a:rPr>
              <a:t>di euro </a:t>
            </a:r>
            <a:r>
              <a:rPr lang="it-IT" altLang="it-IT" sz="2200" dirty="0">
                <a:latin typeface="Garamond" panose="02020404030301010803" pitchFamily="18" charset="0"/>
              </a:rPr>
              <a:t>nel </a:t>
            </a:r>
            <a:r>
              <a:rPr lang="it-IT" altLang="it-IT" sz="2200" dirty="0" smtClean="0">
                <a:latin typeface="Garamond" panose="02020404030301010803" pitchFamily="18" charset="0"/>
              </a:rPr>
              <a:t>2015</a:t>
            </a:r>
            <a:endParaRPr lang="it-IT" altLang="it-IT" sz="2200" dirty="0">
              <a:latin typeface="Garamond" panose="02020404030301010803" pitchFamily="18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110277ED-CFB3-4DA7-B3B8-83C5047122BC}" type="slidenum">
              <a:rPr lang="it-IT" smtClean="0"/>
              <a:pPr>
                <a:defRPr/>
              </a:pPr>
              <a:t>8</a:t>
            </a:fld>
            <a:r>
              <a:rPr lang="it-IT" dirty="0" smtClean="0"/>
              <a:t>/26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381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>
          <a:xfrm>
            <a:off x="539552" y="1106264"/>
            <a:ext cx="8229600" cy="706090"/>
          </a:xfrm>
        </p:spPr>
        <p:txBody>
          <a:bodyPr/>
          <a:lstStyle/>
          <a:p>
            <a:pPr eaLnBrk="1" hangingPunct="1"/>
            <a:r>
              <a:rPr lang="it-IT" sz="32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Le negoziazioni (1)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932755" y="1994917"/>
            <a:ext cx="8229600" cy="4680520"/>
          </a:xfrm>
        </p:spPr>
        <p:txBody>
          <a:bodyPr rtlCol="0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it-IT" sz="2400" dirty="0" smtClean="0">
                <a:latin typeface="Garamond" panose="02020404030301010803" pitchFamily="18" charset="0"/>
              </a:rPr>
              <a:t>Dal 2013, CARE ha curato 17 negoziazioni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110277ED-CFB3-4DA7-B3B8-83C5047122BC}" type="slidenum">
              <a:rPr lang="it-IT" smtClean="0"/>
              <a:pPr>
                <a:defRPr/>
              </a:pPr>
              <a:t>9</a:t>
            </a:fld>
            <a:r>
              <a:rPr lang="it-IT" dirty="0" smtClean="0"/>
              <a:t>/26</a:t>
            </a:r>
            <a:endParaRPr lang="it-IT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714776"/>
              </p:ext>
            </p:extLst>
          </p:nvPr>
        </p:nvGraphicFramePr>
        <p:xfrm>
          <a:off x="1187625" y="2540539"/>
          <a:ext cx="7956375" cy="3979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981"/>
                <a:gridCol w="1722524"/>
                <a:gridCol w="1412502"/>
                <a:gridCol w="1337177"/>
                <a:gridCol w="1339587"/>
                <a:gridCol w="1621604"/>
              </a:tblGrid>
              <a:tr h="477053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Editore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Valore</a:t>
                      </a:r>
                    </a:p>
                    <a:p>
                      <a:r>
                        <a:rPr lang="it-IT" noProof="0" dirty="0" smtClean="0"/>
                        <a:t>(mln.</a:t>
                      </a:r>
                      <a:r>
                        <a:rPr lang="it-IT" baseline="0" noProof="0" dirty="0" smtClean="0"/>
                        <a:t> €)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Numero</a:t>
                      </a:r>
                      <a:r>
                        <a:rPr lang="it-IT" baseline="0" noProof="0" dirty="0" smtClean="0"/>
                        <a:t> enti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Durata</a:t>
                      </a:r>
                    </a:p>
                    <a:p>
                      <a:r>
                        <a:rPr lang="it-IT" noProof="0" dirty="0" smtClean="0"/>
                        <a:t>(anni)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Durata </a:t>
                      </a:r>
                      <a:r>
                        <a:rPr lang="it-IT" noProof="0" dirty="0" err="1" smtClean="0"/>
                        <a:t>negoz</a:t>
                      </a:r>
                      <a:r>
                        <a:rPr lang="it-IT" noProof="0" dirty="0" smtClean="0"/>
                        <a:t>. (mesi)</a:t>
                      </a:r>
                      <a:endParaRPr lang="it-IT" noProof="0" dirty="0"/>
                    </a:p>
                  </a:txBody>
                  <a:tcPr/>
                </a:tc>
              </a:tr>
              <a:tr h="477053">
                <a:tc>
                  <a:txBody>
                    <a:bodyPr/>
                    <a:lstStyle/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Elsevier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140,0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/>
                </a:tc>
                <a:tc>
                  <a:txBody>
                    <a:bodyPr/>
                    <a:lstStyle/>
                    <a:p>
                      <a:pPr marL="360000" algn="l" rtl="0" fontAlgn="ctr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65+13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  <a:endParaRPr lang="it-IT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180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</a:t>
                      </a:r>
                      <a:endParaRPr lang="it-IT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180000" marT="9525" marB="0" anchor="ctr"/>
                </a:tc>
              </a:tr>
              <a:tr h="477053">
                <a:tc>
                  <a:txBody>
                    <a:bodyPr/>
                    <a:lstStyle/>
                    <a:p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Wiley</a:t>
                      </a:r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2013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/>
                </a:tc>
                <a:tc>
                  <a:txBody>
                    <a:bodyPr/>
                    <a:lstStyle/>
                    <a:p>
                      <a:pPr marL="360000" algn="l" rtl="0" fontAlgn="ctr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  <a:endParaRPr lang="it-IT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180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  <a:endParaRPr lang="it-IT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180000" marT="9525" marB="0" anchor="ctr"/>
                </a:tc>
              </a:tr>
              <a:tr h="477053">
                <a:tc>
                  <a:txBody>
                    <a:bodyPr/>
                    <a:lstStyle/>
                    <a:p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Wiley</a:t>
                      </a:r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2015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/>
                </a:tc>
                <a:tc>
                  <a:txBody>
                    <a:bodyPr/>
                    <a:lstStyle/>
                    <a:p>
                      <a:pPr marL="360000" algn="l" rtl="0" fontAlgn="ctr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it-IT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180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  <a:endParaRPr lang="it-IT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180000" marT="9525" marB="0" anchor="ctr"/>
                </a:tc>
              </a:tr>
              <a:tr h="477053"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Springer</a:t>
                      </a:r>
                      <a:endParaRPr lang="it-IT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30,0</a:t>
                      </a:r>
                      <a:endParaRPr lang="it-IT" dirty="0"/>
                    </a:p>
                  </a:txBody>
                  <a:tcPr marL="9525" marR="180000" marT="9525" marB="0" anchor="ctr"/>
                </a:tc>
                <a:tc>
                  <a:txBody>
                    <a:bodyPr/>
                    <a:lstStyle/>
                    <a:p>
                      <a:pPr marL="360000" algn="l"/>
                      <a:r>
                        <a:rPr lang="it-IT" dirty="0" smtClean="0"/>
                        <a:t>55</a:t>
                      </a:r>
                      <a:endParaRPr lang="it-IT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  <a:endParaRPr lang="it-IT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180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</a:t>
                      </a:r>
                      <a:endParaRPr lang="it-IT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180000" marT="9525" marB="0" anchor="ctr"/>
                </a:tc>
              </a:tr>
              <a:tr h="477053">
                <a:tc>
                  <a:txBody>
                    <a:bodyPr/>
                    <a:lstStyle/>
                    <a:p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IEEE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</a:t>
                      </a:r>
                    </a:p>
                  </a:txBody>
                  <a:tcPr marL="9525" marR="180000" marT="9525" marB="0" anchor="ctr"/>
                </a:tc>
                <a:tc>
                  <a:txBody>
                    <a:bodyPr/>
                    <a:lstStyle/>
                    <a:p>
                      <a:pPr marL="360000"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41+3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180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180000" marT="9525" marB="0" anchor="ctr"/>
                </a:tc>
              </a:tr>
              <a:tr h="477053">
                <a:tc>
                  <a:txBody>
                    <a:bodyPr/>
                    <a:lstStyle/>
                    <a:p>
                      <a:r>
                        <a:rPr lang="it-IT" dirty="0" smtClean="0"/>
                        <a:t>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/>
                </a:tc>
                <a:tc>
                  <a:txBody>
                    <a:bodyPr/>
                    <a:lstStyle/>
                    <a:p>
                      <a:pPr marL="360000"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38+4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180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7+?</a:t>
                      </a:r>
                    </a:p>
                  </a:txBody>
                  <a:tcPr marL="9525" marR="180000" marT="9525" marB="0" anchor="ctr"/>
                </a:tc>
              </a:tr>
              <a:tr h="477053">
                <a:tc>
                  <a:txBody>
                    <a:bodyPr/>
                    <a:lstStyle/>
                    <a:p>
                      <a:r>
                        <a:rPr lang="it-IT" dirty="0" smtClean="0"/>
                        <a:t>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Nature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</a:t>
                      </a:r>
                    </a:p>
                  </a:txBody>
                  <a:tcPr marL="9525" marR="180000" marT="9525" marB="0" anchor="ctr"/>
                </a:tc>
                <a:tc>
                  <a:txBody>
                    <a:bodyPr/>
                    <a:lstStyle/>
                    <a:p>
                      <a:pPr marL="360000"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57+10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180000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18000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317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1508</TotalTime>
  <Words>2020</Words>
  <Application>Microsoft Office PowerPoint</Application>
  <PresentationFormat>Presentazione su schermo (4:3)</PresentationFormat>
  <Paragraphs>344</Paragraphs>
  <Slides>26</Slides>
  <Notes>25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30" baseType="lpstr">
      <vt:lpstr>Arial</vt:lpstr>
      <vt:lpstr>Calibri</vt:lpstr>
      <vt:lpstr>Garamond</vt:lpstr>
      <vt:lpstr>Tema di Office</vt:lpstr>
      <vt:lpstr>Presentazione standard di PowerPoint</vt:lpstr>
      <vt:lpstr>Piano delle presentazione</vt:lpstr>
      <vt:lpstr>Le attività del Gruppo CARE</vt:lpstr>
      <vt:lpstr>L’organizzazione</vt:lpstr>
      <vt:lpstr>Il Gruppo CARE</vt:lpstr>
      <vt:lpstr>L’area risorse elettroniche della CRUI</vt:lpstr>
      <vt:lpstr>I Team di contrattazione e manutenzione</vt:lpstr>
      <vt:lpstr>I contratti</vt:lpstr>
      <vt:lpstr>Le negoziazioni (1)</vt:lpstr>
      <vt:lpstr>Le negoziazioni (2)</vt:lpstr>
      <vt:lpstr>Le negoziazioni (3)</vt:lpstr>
      <vt:lpstr>Il contratto tipo</vt:lpstr>
      <vt:lpstr>La comunicazione</vt:lpstr>
      <vt:lpstr>L’internazionalizzazione</vt:lpstr>
      <vt:lpstr>La conservazione a lungo termine</vt:lpstr>
      <vt:lpstr>La programmazione delle attività</vt:lpstr>
      <vt:lpstr>Le attività programmate per il 2016</vt:lpstr>
      <vt:lpstr>Il mercato dell’editoria scientifica</vt:lpstr>
      <vt:lpstr>L’approccio di un economista</vt:lpstr>
      <vt:lpstr>L’offerta</vt:lpstr>
      <vt:lpstr>La domanda</vt:lpstr>
      <vt:lpstr>L’equilibrio attuale</vt:lpstr>
      <vt:lpstr>L’impatto del green open access</vt:lpstr>
      <vt:lpstr>La strada verso il gold open access (1)</vt:lpstr>
      <vt:lpstr>La strada verso il gold open access (2)</vt:lpstr>
      <vt:lpstr>CRUI-CARE verso il gold open access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Alb</dc:creator>
  <cp:lastModifiedBy>Alberto Franco Pozzolo</cp:lastModifiedBy>
  <cp:revision>247</cp:revision>
  <cp:lastPrinted>2016-03-09T07:23:59Z</cp:lastPrinted>
  <dcterms:created xsi:type="dcterms:W3CDTF">2008-06-02T11:15:36Z</dcterms:created>
  <dcterms:modified xsi:type="dcterms:W3CDTF">2016-09-21T13:09:59Z</dcterms:modified>
</cp:coreProperties>
</file>