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65" r:id="rId2"/>
    <p:sldId id="391" r:id="rId3"/>
    <p:sldId id="392" r:id="rId4"/>
    <p:sldId id="434" r:id="rId5"/>
    <p:sldId id="393" r:id="rId6"/>
    <p:sldId id="437" r:id="rId7"/>
    <p:sldId id="435" r:id="rId8"/>
    <p:sldId id="454" r:id="rId9"/>
    <p:sldId id="444" r:id="rId10"/>
    <p:sldId id="446" r:id="rId11"/>
    <p:sldId id="442" r:id="rId12"/>
    <p:sldId id="455" r:id="rId13"/>
    <p:sldId id="439" r:id="rId14"/>
    <p:sldId id="423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C9B6"/>
    <a:srgbClr val="A0065E"/>
    <a:srgbClr val="006778"/>
    <a:srgbClr val="822433"/>
    <a:srgbClr val="188E1B"/>
    <a:srgbClr val="790022"/>
    <a:srgbClr val="8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6742" autoAdjust="0"/>
  </p:normalViewPr>
  <p:slideViewPr>
    <p:cSldViewPr>
      <p:cViewPr>
        <p:scale>
          <a:sx n="63" d="100"/>
          <a:sy n="63" d="100"/>
        </p:scale>
        <p:origin x="-2592" y="-6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12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E982354F-C1C5-437A-80D8-F3CC2D3FED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908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A75A0BE3-3521-468D-BC83-BB3A752900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28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61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610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5FEF796B-081F-4C1B-BAC7-44AF6BEC86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1B6968D2-1BCE-47A3-B2C7-81F4B09D0D1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95815A33-B629-456E-9C1A-E28CB12C8BA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728B199D-55D1-47D0-9712-6F478D8E1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FDF5437E-6864-4F77-8BE7-2B5DBB4F52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75034485-B439-42F2-9045-BB3094AD4D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E2F6824A-8A17-4E5E-B5FC-8C689374AD9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E96FCE1D-A8D8-448B-88E4-C1FB9C7151B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F9EE1C96-49EF-4C44-BC4B-BD952E7A9C5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9F42D263-0746-4DB3-8FC4-F59E8DFA5F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467C857F-A0BC-4E93-BBDF-5660B4BE9D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56459D29-AB0D-4D72-8C08-519852CFB58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14 marzo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it-IT" smtClean="0"/>
              <a:t>Pagina </a:t>
            </a:r>
            <a:fld id="{02D6C1A2-4DF4-4C72-88F7-FD1EF83C5BE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The%20Very%20Best%20Of%20%20Movie%20Soundtrack\american%20beauty%20-%20Soundtrack_Opening%20Theme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merican beauty - Soundtrack_Opening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2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2054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98" y="1738"/>
              <a:ext cx="2562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olo 4"/>
          <p:cNvSpPr txBox="1">
            <a:spLocks/>
          </p:cNvSpPr>
          <p:nvPr/>
        </p:nvSpPr>
        <p:spPr>
          <a:xfrm>
            <a:off x="614502" y="116632"/>
            <a:ext cx="8064895" cy="22104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1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Gli abbonamenti della Biblioteca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Adelaide </a:t>
            </a:r>
            <a:r>
              <a:rPr lang="it-IT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Piccolomo</a:t>
            </a:r>
            <a:r>
              <a:rPr lang="it-IT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(con </a:t>
            </a:r>
            <a:r>
              <a:rPr lang="it-IT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collaborazione di Maria Rosaria Del </a:t>
            </a:r>
            <a:r>
              <a:rPr lang="it-IT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Ciello</a:t>
            </a:r>
            <a:r>
              <a:rPr lang="it-IT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 Teresa </a:t>
            </a:r>
            <a:r>
              <a:rPr lang="it-IT" sz="2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Anna </a:t>
            </a:r>
            <a:r>
              <a:rPr lang="it-IT" sz="20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Viola)</a:t>
            </a:r>
            <a:endParaRPr lang="it-IT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t-IT" sz="51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759075"/>
            <a:ext cx="4067175" cy="40989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5576" y="4808537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1115616" y="4729956"/>
            <a:ext cx="38884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+mn-lt"/>
              </a:rPr>
              <a:t>23</a:t>
            </a:r>
            <a:r>
              <a:rPr lang="it-IT" altLang="it-IT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1600" dirty="0" smtClean="0">
                <a:solidFill>
                  <a:schemeClr val="bg1"/>
                </a:solidFill>
                <a:latin typeface="+mn-lt"/>
              </a:rPr>
              <a:t>settembre 2016</a:t>
            </a:r>
            <a:endParaRPr lang="it-IT" altLang="it-IT" sz="16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+mn-lt"/>
              </a:rPr>
              <a:t>Dipartimento di Matematica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+mn-lt"/>
              </a:rPr>
              <a:t>«Guido Castelnuovo»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numSld="1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920608" cy="3024336"/>
          </a:xfrm>
        </p:spPr>
        <p:txBody>
          <a:bodyPr>
            <a:normAutofit/>
          </a:bodyPr>
          <a:lstStyle/>
          <a:p>
            <a:pPr lvl="0"/>
            <a:r>
              <a:rPr lang="it-IT" sz="3200" dirty="0" smtClean="0"/>
              <a:t>Aumento dei costi;</a:t>
            </a:r>
            <a:endParaRPr lang="it-IT" sz="3200" dirty="0"/>
          </a:p>
          <a:p>
            <a:pPr lvl="0"/>
            <a:r>
              <a:rPr lang="it-IT" sz="3200" dirty="0" smtClean="0"/>
              <a:t>Diminuzione del budget.</a:t>
            </a:r>
            <a:endParaRPr lang="it-IT" sz="3200" dirty="0"/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788224" cy="1591072"/>
          </a:xfrm>
        </p:spPr>
        <p:txBody>
          <a:bodyPr/>
          <a:lstStyle/>
          <a:p>
            <a:r>
              <a:rPr lang="it-IT" dirty="0" smtClean="0"/>
              <a:t>Tagli 2016: cause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952" y="5373216"/>
            <a:ext cx="6909392" cy="79898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9" b="36429"/>
          <a:stretch>
            <a:fillRect/>
          </a:stretch>
        </p:blipFill>
        <p:spPr>
          <a:xfrm>
            <a:off x="777240" y="457200"/>
            <a:ext cx="7179136" cy="275562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56459D29-AB0D-4D72-8C08-519852CFB58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4" y="476672"/>
            <a:ext cx="11500039" cy="10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00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Selezione abbonamenti: criteri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seguiti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3200" dirty="0" smtClean="0"/>
              <a:t>Criteri valutativi di merito da parte di esperti nel settore disciplinare, integrati, in alcuni casi, anche da  criteri </a:t>
            </a:r>
            <a:r>
              <a:rPr lang="it-IT" sz="3200" dirty="0" err="1" smtClean="0"/>
              <a:t>bibliometrici</a:t>
            </a:r>
            <a:r>
              <a:rPr lang="it-IT" sz="3200" dirty="0" smtClean="0"/>
              <a:t>.</a:t>
            </a:r>
            <a:endParaRPr lang="it-IT" sz="3200" dirty="0"/>
          </a:p>
          <a:p>
            <a:pPr lvl="0"/>
            <a:endParaRPr lang="it-IT" sz="3200" smtClean="0"/>
          </a:p>
          <a:p>
            <a:pPr lvl="0"/>
            <a:r>
              <a:rPr lang="it-IT" sz="3200" smtClean="0"/>
              <a:t>riviste </a:t>
            </a:r>
            <a:r>
              <a:rPr lang="it-IT" sz="3200" dirty="0"/>
              <a:t>presenti in &lt;= 3 biblioteche;</a:t>
            </a:r>
          </a:p>
          <a:p>
            <a:pPr marL="0" indent="0">
              <a:buNone/>
            </a:pPr>
            <a:endParaRPr lang="it-IT" sz="3200" dirty="0"/>
          </a:p>
          <a:p>
            <a:pPr lvl="0"/>
            <a:r>
              <a:rPr lang="it-IT" sz="3200" dirty="0"/>
              <a:t>tutte le italiane.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94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00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TAGLI abbonamenti 2016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37</a:t>
            </a:r>
            <a:r>
              <a:rPr lang="it-IT" sz="3200" b="1" dirty="0" smtClean="0"/>
              <a:t> </a:t>
            </a:r>
            <a:r>
              <a:rPr lang="it-IT" sz="2800" b="1" dirty="0" smtClean="0">
                <a:solidFill>
                  <a:schemeClr val="tx1"/>
                </a:solidFill>
              </a:rPr>
              <a:t>ABBONAMENTI</a:t>
            </a:r>
            <a:r>
              <a:rPr lang="it-IT" sz="3200" b="1" dirty="0" smtClean="0"/>
              <a:t> </a:t>
            </a:r>
            <a:r>
              <a:rPr lang="it-IT" sz="2800" b="1" dirty="0" smtClean="0">
                <a:solidFill>
                  <a:schemeClr val="tx1"/>
                </a:solidFill>
              </a:rPr>
              <a:t>INTERROTTI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2800" b="1" dirty="0" smtClean="0">
                <a:solidFill>
                  <a:schemeClr val="tx1"/>
                </a:solidFill>
              </a:rPr>
              <a:t>TAGLIO ECONOMICO: OLTRE 20.000 EURO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6 </a:t>
            </a:r>
            <a:r>
              <a:rPr lang="it-IT" sz="2800" b="1" dirty="0" smtClean="0">
                <a:solidFill>
                  <a:schemeClr val="tx1"/>
                </a:solidFill>
              </a:rPr>
              <a:t>TITOLI DISPONIBILITÀ TOTALE ONLINE</a:t>
            </a:r>
            <a:endParaRPr lang="it-IT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861048"/>
            <a:ext cx="6781800" cy="1024136"/>
          </a:xfrm>
        </p:spPr>
        <p:txBody>
          <a:bodyPr>
            <a:normAutofit/>
          </a:bodyPr>
          <a:lstStyle/>
          <a:p>
            <a:r>
              <a:rPr lang="it-IT" sz="2800" i="1" dirty="0">
                <a:latin typeface="+mn-lt"/>
              </a:rPr>
              <a:t>Memorie di Adriano</a:t>
            </a:r>
            <a:br>
              <a:rPr lang="it-IT" sz="2800" i="1" dirty="0">
                <a:latin typeface="+mn-lt"/>
              </a:rPr>
            </a:br>
            <a:r>
              <a:rPr lang="it-IT" sz="2800" dirty="0" err="1">
                <a:latin typeface="+mn-lt"/>
              </a:rPr>
              <a:t>Marguerite</a:t>
            </a:r>
            <a:r>
              <a:rPr lang="it-IT" sz="2800" dirty="0">
                <a:latin typeface="+mn-lt"/>
              </a:rPr>
              <a:t> Yourcenar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Fondare biblioteche è come costruire ancora granai pubblici, ammassare riserve contro un inverno dello spirito cha da molti indizi, mio malgrado, vedo venire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591425" y="6325743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60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510952"/>
          </a:xfrm>
        </p:spPr>
        <p:txBody>
          <a:bodyPr>
            <a:noAutofit/>
          </a:bodyPr>
          <a:lstStyle/>
          <a:p>
            <a:r>
              <a:rPr lang="it-IT" sz="4000" dirty="0" smtClean="0"/>
              <a:t>UN PO’ DI STORIA…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980728"/>
            <a:ext cx="4752528" cy="4968552"/>
          </a:xfrm>
        </p:spPr>
        <p:txBody>
          <a:bodyPr/>
          <a:lstStyle/>
          <a:p>
            <a:r>
              <a:rPr lang="it-IT" sz="2200" b="1" i="1" dirty="0"/>
              <a:t>1</a:t>
            </a:r>
            <a:r>
              <a:rPr lang="it-IT" sz="2200" b="1" i="1" dirty="0" smtClean="0"/>
              <a:t>817</a:t>
            </a:r>
            <a:r>
              <a:rPr lang="it-IT" sz="2200" dirty="0" smtClean="0"/>
              <a:t>: </a:t>
            </a:r>
            <a:r>
              <a:rPr lang="it-IT" sz="2200" b="1" dirty="0" smtClean="0"/>
              <a:t>viene istituita la Pontificia Scuola degli Ingegneri di Roma. La nostra biblioteca trae origine dalla piccola raccolta libraria di questo istituto.</a:t>
            </a:r>
          </a:p>
          <a:p>
            <a:r>
              <a:rPr lang="it-IT" sz="2200" b="1" i="1" dirty="0" smtClean="0"/>
              <a:t>1870</a:t>
            </a:r>
            <a:r>
              <a:rPr lang="it-IT" sz="2200" dirty="0" smtClean="0"/>
              <a:t>: </a:t>
            </a:r>
            <a:r>
              <a:rPr lang="it-IT" sz="2200" b="1" dirty="0" smtClean="0"/>
              <a:t>la biblioteca si afferma come importante biblioteca tecnica e matematica. La sede è ancora S. Pietro in Vincoli, presso la Reale Scuola di Applicazione degli Ingegneri.</a:t>
            </a:r>
          </a:p>
          <a:p>
            <a:r>
              <a:rPr lang="it-IT" sz="2200" b="1" i="1" dirty="0" smtClean="0"/>
              <a:t>1935</a:t>
            </a:r>
            <a:r>
              <a:rPr lang="it-IT" sz="2200" dirty="0" smtClean="0"/>
              <a:t>: </a:t>
            </a:r>
            <a:r>
              <a:rPr lang="it-IT" sz="2200" b="1" dirty="0" smtClean="0"/>
              <a:t>viene inaugurata l’attuale sede progettata dall’architetto </a:t>
            </a:r>
            <a:r>
              <a:rPr lang="it-IT" sz="2200" b="1" dirty="0" err="1" smtClean="0"/>
              <a:t>Gio</a:t>
            </a:r>
            <a:r>
              <a:rPr lang="it-IT" sz="2200" b="1" dirty="0" smtClean="0"/>
              <a:t> Ponti.</a:t>
            </a:r>
            <a:endParaRPr lang="it-IT" sz="2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634422" y="6318845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1026" name="Picture 2" descr="\\BIB-STORAGE\USBCopy\IMMAGINI_BIBLIOTECA\foto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98" y="1628800"/>
            <a:ext cx="2135124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81800" cy="860326"/>
          </a:xfrm>
        </p:spPr>
        <p:txBody>
          <a:bodyPr>
            <a:normAutofit/>
          </a:bodyPr>
          <a:lstStyle/>
          <a:p>
            <a:r>
              <a:rPr lang="it-IT" sz="4000" dirty="0" smtClean="0"/>
              <a:t>DIAMO… I NUMERI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908720"/>
            <a:ext cx="7559675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Oltre 112.000 volumi</a:t>
            </a:r>
          </a:p>
          <a:p>
            <a:pPr marL="0" indent="0">
              <a:buNone/>
            </a:pPr>
            <a:endParaRPr lang="it-IT" sz="1600" dirty="0" smtClean="0"/>
          </a:p>
          <a:p>
            <a:r>
              <a:rPr lang="it-IT" b="1" dirty="0" smtClean="0"/>
              <a:t>54000 testi monografici dedicati alla matematica pura e applicata</a:t>
            </a:r>
          </a:p>
          <a:p>
            <a:r>
              <a:rPr lang="it-IT" b="1" dirty="0" smtClean="0"/>
              <a:t>1355 titoli di periodici</a:t>
            </a:r>
          </a:p>
          <a:p>
            <a:r>
              <a:rPr lang="it-IT" b="1" dirty="0" smtClean="0"/>
              <a:t>2300 volumi editi dal 1482 al 1830: il prezioso Fondo antico e raro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2050" name="Picture 2" descr="C:\Users\biblio\Desktop\Immagini\immag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6048672" cy="16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695702" y="338757"/>
            <a:ext cx="8514939" cy="1224235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Codice dei beni culturali e del paesaggio</a:t>
            </a:r>
          </a:p>
        </p:txBody>
      </p:sp>
      <p:sp>
        <p:nvSpPr>
          <p:cNvPr id="22531" name="Segnaposto testo 2"/>
          <p:cNvSpPr>
            <a:spLocks noGrp="1"/>
          </p:cNvSpPr>
          <p:nvPr>
            <p:ph type="body" sz="half" idx="1"/>
          </p:nvPr>
        </p:nvSpPr>
        <p:spPr>
          <a:xfrm>
            <a:off x="683568" y="1772816"/>
            <a:ext cx="7344816" cy="4311921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3200" dirty="0" smtClean="0"/>
              <a:t>Decreto </a:t>
            </a:r>
            <a:r>
              <a:rPr lang="it-IT" sz="3200" dirty="0"/>
              <a:t>legislativo, testo </a:t>
            </a:r>
            <a:r>
              <a:rPr lang="it-IT" sz="3200" dirty="0" smtClean="0"/>
              <a:t>coordinato 22/01/2004 </a:t>
            </a:r>
            <a:r>
              <a:rPr lang="it-IT" sz="3200" dirty="0"/>
              <a:t>n° 42, G.U. </a:t>
            </a:r>
            <a:r>
              <a:rPr lang="it-IT" sz="3200" dirty="0" smtClean="0"/>
              <a:t>24/02/2004, aggiornato </a:t>
            </a:r>
            <a:r>
              <a:rPr lang="it-IT" sz="3200" dirty="0"/>
              <a:t>il </a:t>
            </a:r>
            <a:r>
              <a:rPr lang="it-IT" sz="3200" dirty="0" smtClean="0"/>
              <a:t>26/04/2016:</a:t>
            </a:r>
          </a:p>
          <a:p>
            <a:pPr marL="0" indent="0">
              <a:buNone/>
            </a:pPr>
            <a:r>
              <a:rPr lang="it-IT" sz="3200" b="1" dirty="0" smtClean="0"/>
              <a:t>Articolo 101: Istituti </a:t>
            </a:r>
            <a:r>
              <a:rPr lang="it-IT" sz="3200" b="1" dirty="0"/>
              <a:t>e luoghi della </a:t>
            </a:r>
            <a:r>
              <a:rPr lang="it-IT" sz="3200" b="1" dirty="0" smtClean="0"/>
              <a:t>cultura</a:t>
            </a:r>
          </a:p>
          <a:p>
            <a:pPr marL="0" indent="0">
              <a:buNone/>
            </a:pPr>
            <a:r>
              <a:rPr lang="it-IT" sz="2000" b="1" dirty="0" smtClean="0"/>
              <a:t>…</a:t>
            </a:r>
          </a:p>
          <a:p>
            <a:pPr marL="0" indent="0">
              <a:buNone/>
            </a:pPr>
            <a:r>
              <a:rPr lang="it-IT" sz="4000" dirty="0"/>
              <a:t>"biblioteca", una struttura permanente che raccoglie, cataloga e conserva un insieme organizzato di libri, materiali e informazioni, comunque editi o pubblicati su qualunque supporto, e ne assicura la consultazione al fine di promuovere la lettura e lo studio; </a:t>
            </a:r>
            <a:endParaRPr lang="it-IT" sz="4000" dirty="0" smtClean="0"/>
          </a:p>
          <a:p>
            <a:pPr marL="0" indent="0">
              <a:buNone/>
            </a:pPr>
            <a:r>
              <a:rPr lang="it-IT" sz="2000" dirty="0" smtClean="0"/>
              <a:t>…</a:t>
            </a:r>
            <a:endParaRPr lang="it-IT" sz="2000" dirty="0"/>
          </a:p>
          <a:p>
            <a:pPr marL="0" indent="0">
              <a:buFontTx/>
              <a:buNone/>
            </a:pPr>
            <a:endParaRPr lang="it-IT" sz="2200" b="1" dirty="0" smtClean="0">
              <a:latin typeface="Footlight MT Light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8296" y="3933056"/>
            <a:ext cx="3703638" cy="21602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it-IT" sz="2200" b="1" dirty="0" smtClean="0">
              <a:latin typeface="Footlight MT Light" pitchFamily="18" charset="0"/>
            </a:endParaRPr>
          </a:p>
          <a:p>
            <a:pPr marL="0" indent="0">
              <a:buFontTx/>
              <a:buNone/>
              <a:defRPr/>
            </a:pPr>
            <a:endParaRPr lang="it-IT" sz="1600" dirty="0"/>
          </a:p>
          <a:p>
            <a:pPr marL="0" indent="0">
              <a:buFontTx/>
              <a:buNone/>
              <a:defRPr/>
            </a:pPr>
            <a:endParaRPr lang="it-IT" sz="160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7581900" y="6316218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28B199D-55D1-47D0-9712-6F478D8E152B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9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00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ABBONAMENTI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4536504"/>
          </a:xfrm>
        </p:spPr>
        <p:txBody>
          <a:bodyPr>
            <a:normAutofit/>
          </a:bodyPr>
          <a:lstStyle/>
          <a:p>
            <a:pPr marL="187325" indent="-187325" eaLnBrk="1" hangingPunct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Times" pitchFamily="1" charset="0"/>
              <a:buChar char="•"/>
              <a:defRPr/>
            </a:pPr>
            <a:r>
              <a:rPr lang="it-IT" sz="3600" b="1" dirty="0" smtClean="0"/>
              <a:t>Fino al 1999</a:t>
            </a:r>
            <a:r>
              <a:rPr lang="it-IT" sz="3200" b="1" dirty="0" smtClean="0"/>
              <a:t>: </a:t>
            </a:r>
            <a:r>
              <a:rPr lang="it-IT" sz="3200" b="1" dirty="0" smtClean="0">
                <a:solidFill>
                  <a:srgbClr val="FF0000"/>
                </a:solidFill>
              </a:rPr>
              <a:t>297</a:t>
            </a:r>
          </a:p>
          <a:p>
            <a:pPr marL="187325" indent="-187325" eaLnBrk="1" hangingPunct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Times" pitchFamily="1" charset="0"/>
              <a:buChar char="•"/>
              <a:defRPr/>
            </a:pPr>
            <a:r>
              <a:rPr lang="it-IT" sz="3600" b="1" dirty="0" smtClean="0"/>
              <a:t>2012-2015</a:t>
            </a:r>
            <a:r>
              <a:rPr lang="it-IT" sz="3200" b="1" dirty="0" smtClean="0"/>
              <a:t>: </a:t>
            </a:r>
            <a:r>
              <a:rPr lang="it-IT" sz="3200" b="1" dirty="0" smtClean="0">
                <a:solidFill>
                  <a:srgbClr val="FF0000"/>
                </a:solidFill>
              </a:rPr>
              <a:t>90</a:t>
            </a:r>
          </a:p>
          <a:p>
            <a:pPr marL="187325" indent="-187325" eaLnBrk="1" hangingPunct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Times" pitchFamily="1" charset="0"/>
              <a:buChar char="•"/>
              <a:defRPr/>
            </a:pPr>
            <a:r>
              <a:rPr lang="it-IT" sz="3200" b="1" dirty="0" smtClean="0"/>
              <a:t>2016:  </a:t>
            </a:r>
            <a:r>
              <a:rPr lang="it-IT" sz="3200" b="1" dirty="0" smtClean="0">
                <a:solidFill>
                  <a:srgbClr val="FF0000"/>
                </a:solidFill>
              </a:rPr>
              <a:t>53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4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00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TOTALE TAGLI 2000-2011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4536504"/>
          </a:xfrm>
        </p:spPr>
        <p:txBody>
          <a:bodyPr>
            <a:normAutofit/>
          </a:bodyPr>
          <a:lstStyle/>
          <a:p>
            <a:pPr marL="187325" indent="-187325" eaLnBrk="1" hangingPunct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Times" pitchFamily="1" charset="0"/>
              <a:buChar char="•"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207 </a:t>
            </a:r>
            <a:r>
              <a:rPr lang="it-IT" sz="2800" b="1" dirty="0">
                <a:solidFill>
                  <a:schemeClr val="tx1"/>
                </a:solidFill>
              </a:rPr>
              <a:t>ABBONAMENTI CARTACEI </a:t>
            </a:r>
            <a:r>
              <a:rPr lang="it-IT" sz="2800" b="1" dirty="0" smtClean="0">
                <a:solidFill>
                  <a:schemeClr val="tx1"/>
                </a:solidFill>
              </a:rPr>
              <a:t>CESSATI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2800" b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7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9F42D263-0746-4DB3-8FC4-F59E8DFA5F0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3350"/>
            <a:ext cx="989647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00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TOTALE TAGLI 2000-2011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45365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4400" b="1" dirty="0" smtClean="0">
                <a:solidFill>
                  <a:srgbClr val="FF0000"/>
                </a:solidFill>
              </a:rPr>
              <a:t>84 % </a:t>
            </a:r>
            <a:r>
              <a:rPr lang="it-IT" sz="4400" b="1" dirty="0" smtClean="0"/>
              <a:t> </a:t>
            </a:r>
            <a:r>
              <a:rPr lang="it-IT" sz="4400" b="1" dirty="0">
                <a:solidFill>
                  <a:schemeClr val="tx1"/>
                </a:solidFill>
              </a:rPr>
              <a:t>TITOLI </a:t>
            </a:r>
            <a:r>
              <a:rPr lang="it-IT" sz="4400" b="1" dirty="0" smtClean="0">
                <a:solidFill>
                  <a:schemeClr val="tx1"/>
                </a:solidFill>
              </a:rPr>
              <a:t>DISPONIBILITÀ ONLINE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32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2800" b="1" dirty="0" smtClean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it-IT" sz="4200" b="1" dirty="0" smtClean="0">
                <a:solidFill>
                  <a:schemeClr val="tx1"/>
                </a:solidFill>
              </a:rPr>
              <a:t>Attivazione contratti centralizzati di Ateneo per l’accesso alle risorse elettroniche:</a:t>
            </a:r>
            <a:br>
              <a:rPr lang="it-IT" sz="4200" b="1" dirty="0" smtClean="0">
                <a:solidFill>
                  <a:schemeClr val="tx1"/>
                </a:solidFill>
              </a:rPr>
            </a:br>
            <a:r>
              <a:rPr lang="it-IT" sz="4200" b="1" dirty="0" smtClean="0">
                <a:solidFill>
                  <a:schemeClr val="tx1"/>
                </a:solidFill>
              </a:rPr>
              <a:t>SPRINGER, </a:t>
            </a:r>
            <a:r>
              <a:rPr lang="it-IT" sz="4200" b="1" dirty="0">
                <a:solidFill>
                  <a:schemeClr val="tx1"/>
                </a:solidFill>
              </a:rPr>
              <a:t>ELSEVIER, OXFORD, </a:t>
            </a:r>
            <a:r>
              <a:rPr lang="it-IT" sz="4200" b="1" dirty="0" smtClean="0">
                <a:solidFill>
                  <a:schemeClr val="tx1"/>
                </a:solidFill>
              </a:rPr>
              <a:t>WILEY, </a:t>
            </a:r>
            <a:r>
              <a:rPr lang="it-IT" sz="4200" b="1" dirty="0">
                <a:solidFill>
                  <a:schemeClr val="tx1"/>
                </a:solidFill>
              </a:rPr>
              <a:t>TAYLOR AND FRANCIS, </a:t>
            </a:r>
            <a:r>
              <a:rPr lang="it-IT" sz="4200" b="1" dirty="0" smtClean="0">
                <a:solidFill>
                  <a:schemeClr val="tx1"/>
                </a:solidFill>
              </a:rPr>
              <a:t>IOP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it-IT" sz="4200" b="1" dirty="0" smtClean="0">
                <a:solidFill>
                  <a:schemeClr val="tx1"/>
                </a:solidFill>
              </a:rPr>
              <a:t>Banche dati acquisite dall’Ateneo che consentono l’accesso al full-text.</a:t>
            </a:r>
            <a:br>
              <a:rPr lang="it-IT" sz="4200" b="1" dirty="0" smtClean="0">
                <a:solidFill>
                  <a:schemeClr val="tx1"/>
                </a:solidFill>
              </a:rPr>
            </a:br>
            <a:endParaRPr lang="it-IT" sz="4200" b="1" dirty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endParaRPr lang="it-IT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3200" b="1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it-IT" sz="12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20000" y="6316218"/>
            <a:ext cx="762000" cy="365125"/>
          </a:xfrm>
        </p:spPr>
        <p:txBody>
          <a:bodyPr/>
          <a:lstStyle/>
          <a:p>
            <a:pPr>
              <a:defRPr/>
            </a:pPr>
            <a:fld id="{FDF5437E-6864-4F77-8BE7-2B5DBB4F524D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7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La biblioteca del Dipartimento di Matematica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9F42D263-0746-4DB3-8FC4-F59E8DFA5F0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3350"/>
            <a:ext cx="989647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434</Words>
  <Application>Microsoft Office PowerPoint</Application>
  <PresentationFormat>Presentazione su schermo (4:3)</PresentationFormat>
  <Paragraphs>87</Paragraphs>
  <Slides>14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NewsPrint</vt:lpstr>
      <vt:lpstr>Presentazione standard di PowerPoint</vt:lpstr>
      <vt:lpstr>UN PO’ DI STORIA…</vt:lpstr>
      <vt:lpstr>DIAMO… I NUMERI</vt:lpstr>
      <vt:lpstr>Codice dei beni culturali e del paesaggio</vt:lpstr>
      <vt:lpstr>  NUMERO ABBONAMENTI</vt:lpstr>
      <vt:lpstr>  TOTALE TAGLI 2000-2011</vt:lpstr>
      <vt:lpstr>Presentazione standard di PowerPoint</vt:lpstr>
      <vt:lpstr>  TOTALE TAGLI 2000-2011</vt:lpstr>
      <vt:lpstr>Presentazione standard di PowerPoint</vt:lpstr>
      <vt:lpstr>Tagli 2016: cause</vt:lpstr>
      <vt:lpstr>Presentazione standard di PowerPoint</vt:lpstr>
      <vt:lpstr>  Selezione abbonamenti: criteri seguiti</vt:lpstr>
      <vt:lpstr>  TAGLI abbonamenti 2016</vt:lpstr>
      <vt:lpstr>Memorie di Adriano Marguerite Yourcenar</vt:lpstr>
    </vt:vector>
  </TitlesOfParts>
  <Company>- -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Adelaide Piccolomo</cp:lastModifiedBy>
  <cp:revision>388</cp:revision>
  <cp:lastPrinted>2012-02-29T12:59:24Z</cp:lastPrinted>
  <dcterms:created xsi:type="dcterms:W3CDTF">2006-11-20T16:13:10Z</dcterms:created>
  <dcterms:modified xsi:type="dcterms:W3CDTF">2016-11-09T14:47:55Z</dcterms:modified>
</cp:coreProperties>
</file>