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media/image7.jpg" ContentType="image/png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58" r:id="rId4"/>
    <p:sldId id="282" r:id="rId5"/>
    <p:sldId id="281" r:id="rId6"/>
    <p:sldId id="278" r:id="rId7"/>
    <p:sldId id="286" r:id="rId8"/>
    <p:sldId id="260" r:id="rId9"/>
    <p:sldId id="261" r:id="rId10"/>
    <p:sldId id="263" r:id="rId11"/>
    <p:sldId id="265" r:id="rId12"/>
    <p:sldId id="287" r:id="rId13"/>
    <p:sldId id="262" r:id="rId14"/>
    <p:sldId id="289" r:id="rId15"/>
    <p:sldId id="290" r:id="rId16"/>
    <p:sldId id="271" r:id="rId17"/>
    <p:sldId id="266" r:id="rId18"/>
    <p:sldId id="267" r:id="rId19"/>
    <p:sldId id="268" r:id="rId20"/>
    <p:sldId id="270" r:id="rId21"/>
    <p:sldId id="272" r:id="rId22"/>
    <p:sldId id="274" r:id="rId23"/>
    <p:sldId id="284" r:id="rId24"/>
    <p:sldId id="291" r:id="rId25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iblio\Desktop\PROGETTO%20INFORMATION%20LITERACY\RELAZIONE&amp;TABELLE_Convegno\Copia%20di%20Information%20literacy%20nelle%20biblioteche%20(Risposte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iblio\Desktop\PROGETTO%20INFORMATION%20LITERACY\RELAZIONE&amp;TABELLE_Convegno\Copia%20di%20Information%20literacy%20nelle%20biblioteche%20(Risposte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iblio\Desktop\PROGETTO%20INFORMATION%20LITERACY\RELAZIONE&amp;TABELLE_Convegno\Copia%20di%20Information%20literacy%20nelle%20biblioteche%20(Risposte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iblio\Desktop\PROGETTO%20INFORMATION%20LITERACY\RELAZIONE&amp;TABELLE_Convegno\Copia%20di%20Information%20literacy%20nelle%20biblioteche%20(Risposte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iblio\Desktop\PROGETTO%20INFORMATION%20LITERACY\RELAZIONE&amp;TABELLE_Convegno\Copia%20di%20Information%20literacy%20nelle%20biblioteche%20(Risposte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iblio\Desktop\PROGETTO%20INFORMATION%20LITERACY\RELAZIONE&amp;TABELLE_Convegno\Copia%20di%20Information%20literacy%20nelle%20biblioteche%20(Risposte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iblio\Desktop\PROGETTO%20INFORMATION%20LITERACY\RELAZIONE&amp;TABELLE_Convegno\Copia%20di%20Information%20literacy%20nelle%20biblioteche%20(Risposte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iblio\Desktop\PROGETTO%20INFORMATION%20LITERACY\RELAZIONE&amp;TABELLE_Convegno\Copia%20di%20Information%20literacy%20nelle%20biblioteche%20(Risposte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iblio\Desktop\PROGETTO%20INFORMATION%20LITERACY\RELAZIONE&amp;TABELLE_Convegno\Copia%20di%20Information%20literacy%20nelle%20biblioteche%20(Risposte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iblio\Desktop\PROGETTO%20INFORMATION%20LITERACY\RELAZIONE&amp;TABELLE_Convegno\Copia%20di%20Information%20literacy%20nelle%20biblioteche%20(Risposte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iblio\Desktop\PROGETTO%20INFORMATION%20LITERACY\RELAZIONE&amp;TABELLE_Convegno\Copia%20di%20Information%20literacy%20nelle%20biblioteche%20(Risposte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[Copia di Information literacy nelle biblioteche (Risposte).xlsx]1&amp;3!Tabella_pivot1</c:name>
    <c:fmtId val="11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'1&amp;3'!$B$3:$B$4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'1&amp;3'!$A$5:$A$7</c:f>
              <c:strCache>
                <c:ptCount val="2"/>
                <c:pt idx="0">
                  <c:v>Magistrale</c:v>
                </c:pt>
                <c:pt idx="1">
                  <c:v>Triennale</c:v>
                </c:pt>
              </c:strCache>
            </c:strRef>
          </c:cat>
          <c:val>
            <c:numRef>
              <c:f>'1&amp;3'!$B$5:$B$7</c:f>
              <c:numCache>
                <c:formatCode>General</c:formatCode>
                <c:ptCount val="2"/>
                <c:pt idx="0">
                  <c:v>27</c:v>
                </c:pt>
                <c:pt idx="1">
                  <c:v>47</c:v>
                </c:pt>
              </c:numCache>
            </c:numRef>
          </c:val>
        </c:ser>
        <c:ser>
          <c:idx val="1"/>
          <c:order val="1"/>
          <c:tx>
            <c:strRef>
              <c:f>'1&amp;3'!$C$3:$C$4</c:f>
              <c:strCache>
                <c:ptCount val="1"/>
                <c:pt idx="0">
                  <c:v>Non so</c:v>
                </c:pt>
              </c:strCache>
            </c:strRef>
          </c:tx>
          <c:invertIfNegative val="0"/>
          <c:cat>
            <c:strRef>
              <c:f>'1&amp;3'!$A$5:$A$7</c:f>
              <c:strCache>
                <c:ptCount val="2"/>
                <c:pt idx="0">
                  <c:v>Magistrale</c:v>
                </c:pt>
                <c:pt idx="1">
                  <c:v>Triennale</c:v>
                </c:pt>
              </c:strCache>
            </c:strRef>
          </c:cat>
          <c:val>
            <c:numRef>
              <c:f>'1&amp;3'!$C$5:$C$7</c:f>
              <c:numCache>
                <c:formatCode>General</c:formatCode>
                <c:ptCount val="2"/>
                <c:pt idx="0">
                  <c:v>2</c:v>
                </c:pt>
                <c:pt idx="1">
                  <c:v>5</c:v>
                </c:pt>
              </c:numCache>
            </c:numRef>
          </c:val>
        </c:ser>
        <c:ser>
          <c:idx val="2"/>
          <c:order val="2"/>
          <c:tx>
            <c:strRef>
              <c:f>'1&amp;3'!$D$3:$D$4</c:f>
              <c:strCache>
                <c:ptCount val="1"/>
                <c:pt idx="0">
                  <c:v>Si</c:v>
                </c:pt>
              </c:strCache>
            </c:strRef>
          </c:tx>
          <c:invertIfNegative val="0"/>
          <c:cat>
            <c:strRef>
              <c:f>'1&amp;3'!$A$5:$A$7</c:f>
              <c:strCache>
                <c:ptCount val="2"/>
                <c:pt idx="0">
                  <c:v>Magistrale</c:v>
                </c:pt>
                <c:pt idx="1">
                  <c:v>Triennale</c:v>
                </c:pt>
              </c:strCache>
            </c:strRef>
          </c:cat>
          <c:val>
            <c:numRef>
              <c:f>'1&amp;3'!$D$5:$D$7</c:f>
              <c:numCache>
                <c:formatCode>General</c:formatCode>
                <c:ptCount val="2"/>
                <c:pt idx="0">
                  <c:v>37</c:v>
                </c:pt>
                <c:pt idx="1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681984"/>
        <c:axId val="32683520"/>
      </c:barChart>
      <c:catAx>
        <c:axId val="32681984"/>
        <c:scaling>
          <c:orientation val="minMax"/>
        </c:scaling>
        <c:delete val="0"/>
        <c:axPos val="b"/>
        <c:majorTickMark val="out"/>
        <c:minorTickMark val="none"/>
        <c:tickLblPos val="nextTo"/>
        <c:crossAx val="32683520"/>
        <c:crosses val="autoZero"/>
        <c:auto val="1"/>
        <c:lblAlgn val="ctr"/>
        <c:lblOffset val="100"/>
        <c:noMultiLvlLbl val="0"/>
      </c:catAx>
      <c:valAx>
        <c:axId val="32683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6819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[Copia di Information literacy nelle biblioteche (Risposte).xlsx]1&amp;19!Tabella_pivot3</c:name>
    <c:fmtId val="7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5.8099518810148729E-2"/>
          <c:y val="0.13371318168562263"/>
          <c:w val="0.54745603674540677"/>
          <c:h val="0.649475794692330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'1&amp;19'!$B$3:$B$4</c:f>
              <c:strCache>
                <c:ptCount val="1"/>
                <c:pt idx="0">
                  <c:v>Avanzato (Biblioteche digitali e Archivi aperti)</c:v>
                </c:pt>
              </c:strCache>
            </c:strRef>
          </c:tx>
          <c:invertIfNegative val="0"/>
          <c:cat>
            <c:strRef>
              <c:f>'1&amp;19'!$A$5:$A$7</c:f>
              <c:strCache>
                <c:ptCount val="2"/>
                <c:pt idx="0">
                  <c:v>Magistrale</c:v>
                </c:pt>
                <c:pt idx="1">
                  <c:v>Triennale</c:v>
                </c:pt>
              </c:strCache>
            </c:strRef>
          </c:cat>
          <c:val>
            <c:numRef>
              <c:f>'1&amp;19'!$B$5:$B$7</c:f>
              <c:numCache>
                <c:formatCode>General</c:formatCode>
                <c:ptCount val="2"/>
                <c:pt idx="0">
                  <c:v>9</c:v>
                </c:pt>
                <c:pt idx="1">
                  <c:v>12</c:v>
                </c:pt>
              </c:numCache>
            </c:numRef>
          </c:val>
        </c:ser>
        <c:ser>
          <c:idx val="1"/>
          <c:order val="1"/>
          <c:tx>
            <c:strRef>
              <c:f>'1&amp;19'!$C$3:$C$4</c:f>
              <c:strCache>
                <c:ptCount val="1"/>
                <c:pt idx="0">
                  <c:v>Base (Strumenti e strategie per la ricerca in internet; OPAC)</c:v>
                </c:pt>
              </c:strCache>
            </c:strRef>
          </c:tx>
          <c:invertIfNegative val="0"/>
          <c:cat>
            <c:strRef>
              <c:f>'1&amp;19'!$A$5:$A$7</c:f>
              <c:strCache>
                <c:ptCount val="2"/>
                <c:pt idx="0">
                  <c:v>Magistrale</c:v>
                </c:pt>
                <c:pt idx="1">
                  <c:v>Triennale</c:v>
                </c:pt>
              </c:strCache>
            </c:strRef>
          </c:cat>
          <c:val>
            <c:numRef>
              <c:f>'1&amp;19'!$C$5:$C$7</c:f>
              <c:numCache>
                <c:formatCode>General</c:formatCode>
                <c:ptCount val="2"/>
                <c:pt idx="0">
                  <c:v>8</c:v>
                </c:pt>
                <c:pt idx="1">
                  <c:v>19</c:v>
                </c:pt>
              </c:numCache>
            </c:numRef>
          </c:val>
        </c:ser>
        <c:ser>
          <c:idx val="2"/>
          <c:order val="2"/>
          <c:tx>
            <c:strRef>
              <c:f>'1&amp;19'!$D$3:$D$4</c:f>
              <c:strCache>
                <c:ptCount val="1"/>
                <c:pt idx="0">
                  <c:v>Intermedio (Strumenti e strategie per la scrittura della tesi. Periodici elettronici e banche dati)</c:v>
                </c:pt>
              </c:strCache>
            </c:strRef>
          </c:tx>
          <c:invertIfNegative val="0"/>
          <c:cat>
            <c:strRef>
              <c:f>'1&amp;19'!$A$5:$A$7</c:f>
              <c:strCache>
                <c:ptCount val="2"/>
                <c:pt idx="0">
                  <c:v>Magistrale</c:v>
                </c:pt>
                <c:pt idx="1">
                  <c:v>Triennale</c:v>
                </c:pt>
              </c:strCache>
            </c:strRef>
          </c:cat>
          <c:val>
            <c:numRef>
              <c:f>'1&amp;19'!$D$5:$D$7</c:f>
              <c:numCache>
                <c:formatCode>General</c:formatCode>
                <c:ptCount val="2"/>
                <c:pt idx="0">
                  <c:v>38</c:v>
                </c:pt>
                <c:pt idx="1">
                  <c:v>56</c:v>
                </c:pt>
              </c:numCache>
            </c:numRef>
          </c:val>
        </c:ser>
        <c:ser>
          <c:idx val="3"/>
          <c:order val="3"/>
          <c:tx>
            <c:strRef>
              <c:f>'1&amp;19'!$E$3:$E$4</c:f>
              <c:strCache>
                <c:ptCount val="1"/>
                <c:pt idx="0">
                  <c:v>Non sono interessato</c:v>
                </c:pt>
              </c:strCache>
            </c:strRef>
          </c:tx>
          <c:invertIfNegative val="0"/>
          <c:cat>
            <c:strRef>
              <c:f>'1&amp;19'!$A$5:$A$7</c:f>
              <c:strCache>
                <c:ptCount val="2"/>
                <c:pt idx="0">
                  <c:v>Magistrale</c:v>
                </c:pt>
                <c:pt idx="1">
                  <c:v>Triennale</c:v>
                </c:pt>
              </c:strCache>
            </c:strRef>
          </c:cat>
          <c:val>
            <c:numRef>
              <c:f>'1&amp;19'!$E$5:$E$7</c:f>
              <c:numCache>
                <c:formatCode>General</c:formatCode>
                <c:ptCount val="2"/>
                <c:pt idx="0">
                  <c:v>11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782912"/>
        <c:axId val="45784448"/>
      </c:barChart>
      <c:catAx>
        <c:axId val="45782912"/>
        <c:scaling>
          <c:orientation val="minMax"/>
        </c:scaling>
        <c:delete val="0"/>
        <c:axPos val="b"/>
        <c:majorTickMark val="out"/>
        <c:minorTickMark val="none"/>
        <c:tickLblPos val="nextTo"/>
        <c:crossAx val="45784448"/>
        <c:crosses val="autoZero"/>
        <c:auto val="1"/>
        <c:lblAlgn val="ctr"/>
        <c:lblOffset val="100"/>
        <c:noMultiLvlLbl val="0"/>
      </c:catAx>
      <c:valAx>
        <c:axId val="45784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7829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[Copia di Information literacy nelle biblioteche (Risposte).xlsx]1&amp;21!Tabella_pivot4</c:name>
    <c:fmtId val="12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'1&amp;21'!$B$3:$B$4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'1&amp;21'!$A$5:$A$7</c:f>
              <c:strCache>
                <c:ptCount val="2"/>
                <c:pt idx="0">
                  <c:v>Magistrale</c:v>
                </c:pt>
                <c:pt idx="1">
                  <c:v>Triennale</c:v>
                </c:pt>
              </c:strCache>
            </c:strRef>
          </c:cat>
          <c:val>
            <c:numRef>
              <c:f>'1&amp;21'!$B$5:$B$7</c:f>
              <c:numCache>
                <c:formatCode>General</c:formatCode>
                <c:ptCount val="2"/>
                <c:pt idx="0">
                  <c:v>3</c:v>
                </c:pt>
                <c:pt idx="1">
                  <c:v>11</c:v>
                </c:pt>
              </c:numCache>
            </c:numRef>
          </c:val>
        </c:ser>
        <c:ser>
          <c:idx val="1"/>
          <c:order val="1"/>
          <c:tx>
            <c:strRef>
              <c:f>'1&amp;21'!$C$3:$C$4</c:f>
              <c:strCache>
                <c:ptCount val="1"/>
                <c:pt idx="0">
                  <c:v>Non so</c:v>
                </c:pt>
              </c:strCache>
            </c:strRef>
          </c:tx>
          <c:invertIfNegative val="0"/>
          <c:cat>
            <c:strRef>
              <c:f>'1&amp;21'!$A$5:$A$7</c:f>
              <c:strCache>
                <c:ptCount val="2"/>
                <c:pt idx="0">
                  <c:v>Magistrale</c:v>
                </c:pt>
                <c:pt idx="1">
                  <c:v>Triennale</c:v>
                </c:pt>
              </c:strCache>
            </c:strRef>
          </c:cat>
          <c:val>
            <c:numRef>
              <c:f>'1&amp;21'!$C$5:$C$7</c:f>
              <c:numCache>
                <c:formatCode>General</c:formatCode>
                <c:ptCount val="2"/>
                <c:pt idx="0">
                  <c:v>35</c:v>
                </c:pt>
                <c:pt idx="1">
                  <c:v>51</c:v>
                </c:pt>
              </c:numCache>
            </c:numRef>
          </c:val>
        </c:ser>
        <c:ser>
          <c:idx val="2"/>
          <c:order val="2"/>
          <c:tx>
            <c:strRef>
              <c:f>'1&amp;21'!$D$3:$D$4</c:f>
              <c:strCache>
                <c:ptCount val="1"/>
                <c:pt idx="0">
                  <c:v>Si</c:v>
                </c:pt>
              </c:strCache>
            </c:strRef>
          </c:tx>
          <c:invertIfNegative val="0"/>
          <c:cat>
            <c:strRef>
              <c:f>'1&amp;21'!$A$5:$A$7</c:f>
              <c:strCache>
                <c:ptCount val="2"/>
                <c:pt idx="0">
                  <c:v>Magistrale</c:v>
                </c:pt>
                <c:pt idx="1">
                  <c:v>Triennale</c:v>
                </c:pt>
              </c:strCache>
            </c:strRef>
          </c:cat>
          <c:val>
            <c:numRef>
              <c:f>'1&amp;21'!$D$5:$D$7</c:f>
              <c:numCache>
                <c:formatCode>General</c:formatCode>
                <c:ptCount val="2"/>
                <c:pt idx="0">
                  <c:v>28</c:v>
                </c:pt>
                <c:pt idx="1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214144"/>
        <c:axId val="46220032"/>
      </c:barChart>
      <c:catAx>
        <c:axId val="46214144"/>
        <c:scaling>
          <c:orientation val="minMax"/>
        </c:scaling>
        <c:delete val="0"/>
        <c:axPos val="b"/>
        <c:majorTickMark val="out"/>
        <c:minorTickMark val="none"/>
        <c:tickLblPos val="nextTo"/>
        <c:crossAx val="46220032"/>
        <c:crosses val="autoZero"/>
        <c:auto val="1"/>
        <c:lblAlgn val="ctr"/>
        <c:lblOffset val="100"/>
        <c:noMultiLvlLbl val="0"/>
      </c:catAx>
      <c:valAx>
        <c:axId val="46220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2141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300" baseline="0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[Copia di Information literacy nelle biblioteche (Risposte).xlsx]Foglio3!Tabella_pivot3</c:name>
    <c:fmtId val="4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Foglio3!$B$3:$B$4</c:f>
              <c:strCache>
                <c:ptCount val="1"/>
                <c:pt idx="0">
                  <c:v>Sito web</c:v>
                </c:pt>
              </c:strCache>
            </c:strRef>
          </c:tx>
          <c:invertIfNegative val="0"/>
          <c:cat>
            <c:strRef>
              <c:f>Foglio3!$A$5:$A$7</c:f>
              <c:strCache>
                <c:ptCount val="2"/>
                <c:pt idx="0">
                  <c:v>Magistrale</c:v>
                </c:pt>
                <c:pt idx="1">
                  <c:v>Triennale</c:v>
                </c:pt>
              </c:strCache>
            </c:strRef>
          </c:cat>
          <c:val>
            <c:numRef>
              <c:f>Foglio3!$B$5:$B$7</c:f>
              <c:numCache>
                <c:formatCode>General</c:formatCode>
                <c:ptCount val="2"/>
                <c:pt idx="0">
                  <c:v>49</c:v>
                </c:pt>
                <c:pt idx="1">
                  <c:v>67</c:v>
                </c:pt>
              </c:numCache>
            </c:numRef>
          </c:val>
        </c:ser>
        <c:ser>
          <c:idx val="1"/>
          <c:order val="1"/>
          <c:tx>
            <c:strRef>
              <c:f>Foglio3!$C$3:$C$4</c:f>
              <c:strCache>
                <c:ptCount val="1"/>
                <c:pt idx="0">
                  <c:v>Social network (Facebook, Twitter, etc.)</c:v>
                </c:pt>
              </c:strCache>
            </c:strRef>
          </c:tx>
          <c:invertIfNegative val="0"/>
          <c:cat>
            <c:strRef>
              <c:f>Foglio3!$A$5:$A$7</c:f>
              <c:strCache>
                <c:ptCount val="2"/>
                <c:pt idx="0">
                  <c:v>Magistrale</c:v>
                </c:pt>
                <c:pt idx="1">
                  <c:v>Triennale</c:v>
                </c:pt>
              </c:strCache>
            </c:strRef>
          </c:cat>
          <c:val>
            <c:numRef>
              <c:f>Foglio3!$C$5:$C$7</c:f>
              <c:numCache>
                <c:formatCode>General</c:formatCode>
                <c:ptCount val="2"/>
                <c:pt idx="0">
                  <c:v>13</c:v>
                </c:pt>
                <c:pt idx="1">
                  <c:v>21</c:v>
                </c:pt>
              </c:numCache>
            </c:numRef>
          </c:val>
        </c:ser>
        <c:ser>
          <c:idx val="2"/>
          <c:order val="2"/>
          <c:tx>
            <c:strRef>
              <c:f>Foglio3!$D$3:$D$4</c:f>
              <c:strCache>
                <c:ptCount val="1"/>
                <c:pt idx="0">
                  <c:v>altro</c:v>
                </c:pt>
              </c:strCache>
            </c:strRef>
          </c:tx>
          <c:invertIfNegative val="0"/>
          <c:cat>
            <c:strRef>
              <c:f>Foglio3!$A$5:$A$7</c:f>
              <c:strCache>
                <c:ptCount val="2"/>
                <c:pt idx="0">
                  <c:v>Magistrale</c:v>
                </c:pt>
                <c:pt idx="1">
                  <c:v>Triennale</c:v>
                </c:pt>
              </c:strCache>
            </c:strRef>
          </c:cat>
          <c:val>
            <c:numRef>
              <c:f>Foglio3!$D$5:$D$7</c:f>
              <c:numCache>
                <c:formatCode>General</c:formatCode>
                <c:ptCount val="2"/>
                <c:pt idx="0">
                  <c:v>4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355904"/>
        <c:axId val="39357440"/>
      </c:barChart>
      <c:catAx>
        <c:axId val="39355904"/>
        <c:scaling>
          <c:orientation val="minMax"/>
        </c:scaling>
        <c:delete val="0"/>
        <c:axPos val="b"/>
        <c:majorTickMark val="out"/>
        <c:minorTickMark val="none"/>
        <c:tickLblPos val="nextTo"/>
        <c:crossAx val="39357440"/>
        <c:crosses val="autoZero"/>
        <c:auto val="1"/>
        <c:lblAlgn val="ctr"/>
        <c:lblOffset val="100"/>
        <c:noMultiLvlLbl val="0"/>
      </c:catAx>
      <c:valAx>
        <c:axId val="39357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3559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[Copia di Information literacy nelle biblioteche (Risposte).xlsx]1&amp;9!Tabella_pivot4</c:name>
    <c:fmtId val="8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'1&amp;9'!$B$3:$B$4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'1&amp;9'!$A$5:$A$7</c:f>
              <c:strCache>
                <c:ptCount val="2"/>
                <c:pt idx="0">
                  <c:v>Magistrale</c:v>
                </c:pt>
                <c:pt idx="1">
                  <c:v>Triennale</c:v>
                </c:pt>
              </c:strCache>
            </c:strRef>
          </c:cat>
          <c:val>
            <c:numRef>
              <c:f>'1&amp;9'!$B$5:$B$7</c:f>
              <c:numCache>
                <c:formatCode>General</c:formatCode>
                <c:ptCount val="2"/>
                <c:pt idx="0">
                  <c:v>9</c:v>
                </c:pt>
                <c:pt idx="1">
                  <c:v>11</c:v>
                </c:pt>
              </c:numCache>
            </c:numRef>
          </c:val>
        </c:ser>
        <c:ser>
          <c:idx val="1"/>
          <c:order val="1"/>
          <c:tx>
            <c:strRef>
              <c:f>'1&amp;9'!$C$3:$C$4</c:f>
              <c:strCache>
                <c:ptCount val="1"/>
                <c:pt idx="0">
                  <c:v>Non so</c:v>
                </c:pt>
              </c:strCache>
            </c:strRef>
          </c:tx>
          <c:invertIfNegative val="0"/>
          <c:cat>
            <c:strRef>
              <c:f>'1&amp;9'!$A$5:$A$7</c:f>
              <c:strCache>
                <c:ptCount val="2"/>
                <c:pt idx="0">
                  <c:v>Magistrale</c:v>
                </c:pt>
                <c:pt idx="1">
                  <c:v>Triennale</c:v>
                </c:pt>
              </c:strCache>
            </c:strRef>
          </c:cat>
          <c:val>
            <c:numRef>
              <c:f>'1&amp;9'!$C$5:$C$7</c:f>
              <c:numCache>
                <c:formatCode>General</c:formatCode>
                <c:ptCount val="2"/>
                <c:pt idx="0">
                  <c:v>19</c:v>
                </c:pt>
                <c:pt idx="1">
                  <c:v>27</c:v>
                </c:pt>
              </c:numCache>
            </c:numRef>
          </c:val>
        </c:ser>
        <c:ser>
          <c:idx val="2"/>
          <c:order val="2"/>
          <c:tx>
            <c:strRef>
              <c:f>'1&amp;9'!$D$3:$D$4</c:f>
              <c:strCache>
                <c:ptCount val="1"/>
                <c:pt idx="0">
                  <c:v>Si</c:v>
                </c:pt>
              </c:strCache>
            </c:strRef>
          </c:tx>
          <c:invertIfNegative val="0"/>
          <c:cat>
            <c:strRef>
              <c:f>'1&amp;9'!$A$5:$A$7</c:f>
              <c:strCache>
                <c:ptCount val="2"/>
                <c:pt idx="0">
                  <c:v>Magistrale</c:v>
                </c:pt>
                <c:pt idx="1">
                  <c:v>Triennale</c:v>
                </c:pt>
              </c:strCache>
            </c:strRef>
          </c:cat>
          <c:val>
            <c:numRef>
              <c:f>'1&amp;9'!$D$5:$D$7</c:f>
              <c:numCache>
                <c:formatCode>General</c:formatCode>
                <c:ptCount val="2"/>
                <c:pt idx="0">
                  <c:v>38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947136"/>
        <c:axId val="41948672"/>
      </c:barChart>
      <c:catAx>
        <c:axId val="41947136"/>
        <c:scaling>
          <c:orientation val="minMax"/>
        </c:scaling>
        <c:delete val="0"/>
        <c:axPos val="b"/>
        <c:majorTickMark val="out"/>
        <c:minorTickMark val="none"/>
        <c:tickLblPos val="nextTo"/>
        <c:crossAx val="41948672"/>
        <c:crosses val="autoZero"/>
        <c:auto val="1"/>
        <c:lblAlgn val="ctr"/>
        <c:lblOffset val="100"/>
        <c:noMultiLvlLbl val="0"/>
      </c:catAx>
      <c:valAx>
        <c:axId val="41948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9471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[Copia di Information literacy nelle biblioteche (Risposte).xlsx]Foglio2!Tabella_pivot2</c:name>
    <c:fmtId val="5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Foglio2!$B$3:$B$4</c:f>
              <c:strCache>
                <c:ptCount val="1"/>
                <c:pt idx="0">
                  <c:v>Magistrale</c:v>
                </c:pt>
              </c:strCache>
            </c:strRef>
          </c:tx>
          <c:invertIfNegative val="0"/>
          <c:cat>
            <c:strRef>
              <c:f>Foglio2!$A$5:$A$8</c:f>
              <c:strCache>
                <c:ptCount val="3"/>
                <c:pt idx="0">
                  <c:v>Pc</c:v>
                </c:pt>
                <c:pt idx="1">
                  <c:v>Smartphone</c:v>
                </c:pt>
                <c:pt idx="2">
                  <c:v>Tablet</c:v>
                </c:pt>
              </c:strCache>
            </c:strRef>
          </c:cat>
          <c:val>
            <c:numRef>
              <c:f>Foglio2!$B$5:$B$8</c:f>
              <c:numCache>
                <c:formatCode>General</c:formatCode>
                <c:ptCount val="3"/>
                <c:pt idx="0">
                  <c:v>48</c:v>
                </c:pt>
                <c:pt idx="1">
                  <c:v>13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Foglio2!$C$3:$C$4</c:f>
              <c:strCache>
                <c:ptCount val="1"/>
                <c:pt idx="0">
                  <c:v>Triennale</c:v>
                </c:pt>
              </c:strCache>
            </c:strRef>
          </c:tx>
          <c:invertIfNegative val="0"/>
          <c:cat>
            <c:strRef>
              <c:f>Foglio2!$A$5:$A$8</c:f>
              <c:strCache>
                <c:ptCount val="3"/>
                <c:pt idx="0">
                  <c:v>Pc</c:v>
                </c:pt>
                <c:pt idx="1">
                  <c:v>Smartphone</c:v>
                </c:pt>
                <c:pt idx="2">
                  <c:v>Tablet</c:v>
                </c:pt>
              </c:strCache>
            </c:strRef>
          </c:cat>
          <c:val>
            <c:numRef>
              <c:f>Foglio2!$C$5:$C$8</c:f>
              <c:numCache>
                <c:formatCode>General</c:formatCode>
                <c:ptCount val="3"/>
                <c:pt idx="0">
                  <c:v>40</c:v>
                </c:pt>
                <c:pt idx="1">
                  <c:v>27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534016"/>
        <c:axId val="40535552"/>
      </c:barChart>
      <c:catAx>
        <c:axId val="40534016"/>
        <c:scaling>
          <c:orientation val="minMax"/>
        </c:scaling>
        <c:delete val="0"/>
        <c:axPos val="b"/>
        <c:majorTickMark val="out"/>
        <c:minorTickMark val="none"/>
        <c:tickLblPos val="nextTo"/>
        <c:crossAx val="40535552"/>
        <c:crosses val="autoZero"/>
        <c:auto val="1"/>
        <c:lblAlgn val="ctr"/>
        <c:lblOffset val="100"/>
        <c:noMultiLvlLbl val="0"/>
      </c:catAx>
      <c:valAx>
        <c:axId val="40535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5340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[Copia di Information literacy nelle biblioteche (Risposte).xlsx]1&amp;17!Tabella_pivot2</c:name>
    <c:fmtId val="7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'1&amp;17'!$B$3:$B$4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'1&amp;17'!$A$5:$A$7</c:f>
              <c:strCache>
                <c:ptCount val="2"/>
                <c:pt idx="0">
                  <c:v>Magistrale</c:v>
                </c:pt>
                <c:pt idx="1">
                  <c:v>Triennale</c:v>
                </c:pt>
              </c:strCache>
            </c:strRef>
          </c:cat>
          <c:val>
            <c:numRef>
              <c:f>'1&amp;17'!$B$5:$B$7</c:f>
              <c:numCache>
                <c:formatCode>General</c:formatCode>
                <c:ptCount val="2"/>
                <c:pt idx="0">
                  <c:v>2</c:v>
                </c:pt>
                <c:pt idx="1">
                  <c:v>42</c:v>
                </c:pt>
              </c:numCache>
            </c:numRef>
          </c:val>
        </c:ser>
        <c:ser>
          <c:idx val="1"/>
          <c:order val="1"/>
          <c:tx>
            <c:strRef>
              <c:f>'1&amp;17'!$C$3:$C$4</c:f>
              <c:strCache>
                <c:ptCount val="1"/>
                <c:pt idx="0">
                  <c:v>Si</c:v>
                </c:pt>
              </c:strCache>
            </c:strRef>
          </c:tx>
          <c:invertIfNegative val="0"/>
          <c:cat>
            <c:strRef>
              <c:f>'1&amp;17'!$A$5:$A$7</c:f>
              <c:strCache>
                <c:ptCount val="2"/>
                <c:pt idx="0">
                  <c:v>Magistrale</c:v>
                </c:pt>
                <c:pt idx="1">
                  <c:v>Triennale</c:v>
                </c:pt>
              </c:strCache>
            </c:strRef>
          </c:cat>
          <c:val>
            <c:numRef>
              <c:f>'1&amp;17'!$C$5:$C$7</c:f>
              <c:numCache>
                <c:formatCode>General</c:formatCode>
                <c:ptCount val="2"/>
                <c:pt idx="0">
                  <c:v>64</c:v>
                </c:pt>
                <c:pt idx="1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007552"/>
        <c:axId val="42734336"/>
      </c:barChart>
      <c:catAx>
        <c:axId val="42007552"/>
        <c:scaling>
          <c:orientation val="minMax"/>
        </c:scaling>
        <c:delete val="0"/>
        <c:axPos val="b"/>
        <c:majorTickMark val="out"/>
        <c:minorTickMark val="none"/>
        <c:tickLblPos val="nextTo"/>
        <c:crossAx val="42734336"/>
        <c:crosses val="autoZero"/>
        <c:auto val="1"/>
        <c:lblAlgn val="ctr"/>
        <c:lblOffset val="100"/>
        <c:noMultiLvlLbl val="0"/>
      </c:catAx>
      <c:valAx>
        <c:axId val="42734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0075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[Copia di Information literacy nelle biblioteche (Risposte).xlsx]1&amp;10!Tabella_pivot5</c:name>
    <c:fmtId val="7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'1&amp;10'!$B$3:$B$4</c:f>
              <c:strCache>
                <c:ptCount val="1"/>
                <c:pt idx="0">
                  <c:v>Chiedi aiuto direttamente al front office della biblioteca</c:v>
                </c:pt>
              </c:strCache>
            </c:strRef>
          </c:tx>
          <c:invertIfNegative val="0"/>
          <c:cat>
            <c:strRef>
              <c:f>'1&amp;10'!$A$5:$A$7</c:f>
              <c:strCache>
                <c:ptCount val="2"/>
                <c:pt idx="0">
                  <c:v>Magistrale</c:v>
                </c:pt>
                <c:pt idx="1">
                  <c:v>Triennale</c:v>
                </c:pt>
              </c:strCache>
            </c:strRef>
          </c:cat>
          <c:val>
            <c:numRef>
              <c:f>'1&amp;10'!$B$5:$B$7</c:f>
              <c:numCache>
                <c:formatCode>General</c:formatCode>
                <c:ptCount val="2"/>
                <c:pt idx="0">
                  <c:v>13</c:v>
                </c:pt>
                <c:pt idx="1">
                  <c:v>52</c:v>
                </c:pt>
              </c:numCache>
            </c:numRef>
          </c:val>
        </c:ser>
        <c:ser>
          <c:idx val="1"/>
          <c:order val="1"/>
          <c:tx>
            <c:strRef>
              <c:f>'1&amp;10'!$C$3:$C$4</c:f>
              <c:strCache>
                <c:ptCount val="1"/>
                <c:pt idx="0">
                  <c:v>Consulti il catalogo prima di andare in biblioteca</c:v>
                </c:pt>
              </c:strCache>
            </c:strRef>
          </c:tx>
          <c:invertIfNegative val="0"/>
          <c:cat>
            <c:strRef>
              <c:f>'1&amp;10'!$A$5:$A$7</c:f>
              <c:strCache>
                <c:ptCount val="2"/>
                <c:pt idx="0">
                  <c:v>Magistrale</c:v>
                </c:pt>
                <c:pt idx="1">
                  <c:v>Triennale</c:v>
                </c:pt>
              </c:strCache>
            </c:strRef>
          </c:cat>
          <c:val>
            <c:numRef>
              <c:f>'1&amp;10'!$C$5:$C$7</c:f>
              <c:numCache>
                <c:formatCode>General</c:formatCode>
                <c:ptCount val="2"/>
                <c:pt idx="0">
                  <c:v>50</c:v>
                </c:pt>
                <c:pt idx="1">
                  <c:v>36</c:v>
                </c:pt>
              </c:numCache>
            </c:numRef>
          </c:val>
        </c:ser>
        <c:ser>
          <c:idx val="2"/>
          <c:order val="2"/>
          <c:tx>
            <c:strRef>
              <c:f>'1&amp;10'!$D$3:$D$4</c:f>
              <c:strCache>
                <c:ptCount val="1"/>
                <c:pt idx="0">
                  <c:v>Non so</c:v>
                </c:pt>
              </c:strCache>
            </c:strRef>
          </c:tx>
          <c:invertIfNegative val="0"/>
          <c:cat>
            <c:strRef>
              <c:f>'1&amp;10'!$A$5:$A$7</c:f>
              <c:strCache>
                <c:ptCount val="2"/>
                <c:pt idx="0">
                  <c:v>Magistrale</c:v>
                </c:pt>
                <c:pt idx="1">
                  <c:v>Triennale</c:v>
                </c:pt>
              </c:strCache>
            </c:strRef>
          </c:cat>
          <c:val>
            <c:numRef>
              <c:f>'1&amp;10'!$D$5:$D$7</c:f>
              <c:numCache>
                <c:formatCode>General</c:formatCode>
                <c:ptCount val="2"/>
                <c:pt idx="0">
                  <c:v>3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773504"/>
        <c:axId val="42783488"/>
      </c:barChart>
      <c:catAx>
        <c:axId val="42773504"/>
        <c:scaling>
          <c:orientation val="minMax"/>
        </c:scaling>
        <c:delete val="0"/>
        <c:axPos val="b"/>
        <c:majorTickMark val="out"/>
        <c:minorTickMark val="none"/>
        <c:tickLblPos val="nextTo"/>
        <c:crossAx val="42783488"/>
        <c:crosses val="autoZero"/>
        <c:auto val="1"/>
        <c:lblAlgn val="ctr"/>
        <c:lblOffset val="100"/>
        <c:noMultiLvlLbl val="0"/>
      </c:catAx>
      <c:valAx>
        <c:axId val="42783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7735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[Copia di Information literacy nelle biblioteche (Risposte).xlsx]1&amp;12!Tabella_pivot1</c:name>
    <c:fmtId val="7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'1&amp;12'!$B$3:$B$4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'1&amp;12'!$A$5:$A$7</c:f>
              <c:strCache>
                <c:ptCount val="2"/>
                <c:pt idx="0">
                  <c:v>Magistrale</c:v>
                </c:pt>
                <c:pt idx="1">
                  <c:v>Triennale</c:v>
                </c:pt>
              </c:strCache>
            </c:strRef>
          </c:cat>
          <c:val>
            <c:numRef>
              <c:f>'1&amp;12'!$B$5:$B$7</c:f>
              <c:numCache>
                <c:formatCode>General</c:formatCode>
                <c:ptCount val="2"/>
                <c:pt idx="0">
                  <c:v>19</c:v>
                </c:pt>
                <c:pt idx="1">
                  <c:v>62</c:v>
                </c:pt>
              </c:numCache>
            </c:numRef>
          </c:val>
        </c:ser>
        <c:ser>
          <c:idx val="1"/>
          <c:order val="1"/>
          <c:tx>
            <c:strRef>
              <c:f>'1&amp;12'!$C$3:$C$4</c:f>
              <c:strCache>
                <c:ptCount val="1"/>
                <c:pt idx="0">
                  <c:v>Non so</c:v>
                </c:pt>
              </c:strCache>
            </c:strRef>
          </c:tx>
          <c:invertIfNegative val="0"/>
          <c:cat>
            <c:strRef>
              <c:f>'1&amp;12'!$A$5:$A$7</c:f>
              <c:strCache>
                <c:ptCount val="2"/>
                <c:pt idx="0">
                  <c:v>Magistrale</c:v>
                </c:pt>
                <c:pt idx="1">
                  <c:v>Triennale</c:v>
                </c:pt>
              </c:strCache>
            </c:strRef>
          </c:cat>
          <c:val>
            <c:numRef>
              <c:f>'1&amp;12'!$C$5:$C$7</c:f>
              <c:numCache>
                <c:formatCode>General</c:formatCode>
                <c:ptCount val="2"/>
                <c:pt idx="0">
                  <c:v>3</c:v>
                </c:pt>
                <c:pt idx="1">
                  <c:v>7</c:v>
                </c:pt>
              </c:numCache>
            </c:numRef>
          </c:val>
        </c:ser>
        <c:ser>
          <c:idx val="2"/>
          <c:order val="2"/>
          <c:tx>
            <c:strRef>
              <c:f>'1&amp;12'!$D$3:$D$4</c:f>
              <c:strCache>
                <c:ptCount val="1"/>
                <c:pt idx="0">
                  <c:v>Si</c:v>
                </c:pt>
              </c:strCache>
            </c:strRef>
          </c:tx>
          <c:invertIfNegative val="0"/>
          <c:cat>
            <c:strRef>
              <c:f>'1&amp;12'!$A$5:$A$7</c:f>
              <c:strCache>
                <c:ptCount val="2"/>
                <c:pt idx="0">
                  <c:v>Magistrale</c:v>
                </c:pt>
                <c:pt idx="1">
                  <c:v>Triennale</c:v>
                </c:pt>
              </c:strCache>
            </c:strRef>
          </c:cat>
          <c:val>
            <c:numRef>
              <c:f>'1&amp;12'!$D$5:$D$7</c:f>
              <c:numCache>
                <c:formatCode>General</c:formatCode>
                <c:ptCount val="2"/>
                <c:pt idx="0">
                  <c:v>44</c:v>
                </c:pt>
                <c:pt idx="1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822656"/>
        <c:axId val="42832640"/>
      </c:barChart>
      <c:catAx>
        <c:axId val="42822656"/>
        <c:scaling>
          <c:orientation val="minMax"/>
        </c:scaling>
        <c:delete val="0"/>
        <c:axPos val="b"/>
        <c:majorTickMark val="out"/>
        <c:minorTickMark val="none"/>
        <c:tickLblPos val="nextTo"/>
        <c:crossAx val="42832640"/>
        <c:crosses val="autoZero"/>
        <c:auto val="1"/>
        <c:lblAlgn val="ctr"/>
        <c:lblOffset val="100"/>
        <c:noMultiLvlLbl val="0"/>
      </c:catAx>
      <c:valAx>
        <c:axId val="42832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822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[Copia di Information literacy nelle biblioteche (Risposte).xlsx]1&amp;14!Tabella_pivot2</c:name>
    <c:fmtId val="6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'1&amp;14'!$B$3:$B$4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'1&amp;14'!$A$5:$A$7</c:f>
              <c:strCache>
                <c:ptCount val="2"/>
                <c:pt idx="0">
                  <c:v>Magistrale</c:v>
                </c:pt>
                <c:pt idx="1">
                  <c:v>Triennale</c:v>
                </c:pt>
              </c:strCache>
            </c:strRef>
          </c:cat>
          <c:val>
            <c:numRef>
              <c:f>'1&amp;14'!$B$5:$B$7</c:f>
              <c:numCache>
                <c:formatCode>General</c:formatCode>
                <c:ptCount val="2"/>
                <c:pt idx="0">
                  <c:v>16</c:v>
                </c:pt>
                <c:pt idx="1">
                  <c:v>63</c:v>
                </c:pt>
              </c:numCache>
            </c:numRef>
          </c:val>
        </c:ser>
        <c:ser>
          <c:idx val="1"/>
          <c:order val="1"/>
          <c:tx>
            <c:strRef>
              <c:f>'1&amp;14'!$C$3:$C$4</c:f>
              <c:strCache>
                <c:ptCount val="1"/>
                <c:pt idx="0">
                  <c:v>Non so</c:v>
                </c:pt>
              </c:strCache>
            </c:strRef>
          </c:tx>
          <c:invertIfNegative val="0"/>
          <c:cat>
            <c:strRef>
              <c:f>'1&amp;14'!$A$5:$A$7</c:f>
              <c:strCache>
                <c:ptCount val="2"/>
                <c:pt idx="0">
                  <c:v>Magistrale</c:v>
                </c:pt>
                <c:pt idx="1">
                  <c:v>Triennale</c:v>
                </c:pt>
              </c:strCache>
            </c:strRef>
          </c:cat>
          <c:val>
            <c:numRef>
              <c:f>'1&amp;14'!$C$5:$C$7</c:f>
              <c:numCache>
                <c:formatCode>General</c:formatCode>
                <c:ptCount val="2"/>
                <c:pt idx="1">
                  <c:v>5</c:v>
                </c:pt>
              </c:numCache>
            </c:numRef>
          </c:val>
        </c:ser>
        <c:ser>
          <c:idx val="2"/>
          <c:order val="2"/>
          <c:tx>
            <c:strRef>
              <c:f>'1&amp;14'!$D$3:$D$4</c:f>
              <c:strCache>
                <c:ptCount val="1"/>
                <c:pt idx="0">
                  <c:v>Si</c:v>
                </c:pt>
              </c:strCache>
            </c:strRef>
          </c:tx>
          <c:invertIfNegative val="0"/>
          <c:cat>
            <c:strRef>
              <c:f>'1&amp;14'!$A$5:$A$7</c:f>
              <c:strCache>
                <c:ptCount val="2"/>
                <c:pt idx="0">
                  <c:v>Magistrale</c:v>
                </c:pt>
                <c:pt idx="1">
                  <c:v>Triennale</c:v>
                </c:pt>
              </c:strCache>
            </c:strRef>
          </c:cat>
          <c:val>
            <c:numRef>
              <c:f>'1&amp;14'!$D$5:$D$7</c:f>
              <c:numCache>
                <c:formatCode>General</c:formatCode>
                <c:ptCount val="2"/>
                <c:pt idx="0">
                  <c:v>50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25760"/>
        <c:axId val="43135744"/>
      </c:barChart>
      <c:catAx>
        <c:axId val="43125760"/>
        <c:scaling>
          <c:orientation val="minMax"/>
        </c:scaling>
        <c:delete val="0"/>
        <c:axPos val="b"/>
        <c:majorTickMark val="out"/>
        <c:minorTickMark val="none"/>
        <c:tickLblPos val="nextTo"/>
        <c:crossAx val="43135744"/>
        <c:crosses val="autoZero"/>
        <c:auto val="1"/>
        <c:lblAlgn val="ctr"/>
        <c:lblOffset val="100"/>
        <c:noMultiLvlLbl val="0"/>
      </c:catAx>
      <c:valAx>
        <c:axId val="43135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1257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[Copia di Information literacy nelle biblioteche (Risposte).xlsx]Foglio5!Tabella_pivot5</c:name>
    <c:fmtId val="3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Foglio5!$B$3:$B$4</c:f>
              <c:strCache>
                <c:ptCount val="1"/>
                <c:pt idx="0">
                  <c:v>Google Scholar</c:v>
                </c:pt>
              </c:strCache>
            </c:strRef>
          </c:tx>
          <c:invertIfNegative val="0"/>
          <c:cat>
            <c:strRef>
              <c:f>Foglio5!$A$5:$A$7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Foglio5!$B$5:$B$7</c:f>
              <c:numCache>
                <c:formatCode>General</c:formatCode>
                <c:ptCount val="2"/>
                <c:pt idx="0">
                  <c:v>1</c:v>
                </c:pt>
                <c:pt idx="1">
                  <c:v>6</c:v>
                </c:pt>
              </c:numCache>
            </c:numRef>
          </c:val>
        </c:ser>
        <c:ser>
          <c:idx val="1"/>
          <c:order val="1"/>
          <c:tx>
            <c:strRef>
              <c:f>Foglio5!$C$3:$C$4</c:f>
              <c:strCache>
                <c:ptCount val="1"/>
                <c:pt idx="0">
                  <c:v>Motori di ricerca (Google, Bing, Yahoo, ecc.)</c:v>
                </c:pt>
              </c:strCache>
            </c:strRef>
          </c:tx>
          <c:invertIfNegative val="0"/>
          <c:cat>
            <c:strRef>
              <c:f>Foglio5!$A$5:$A$7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Foglio5!$C$5:$C$7</c:f>
              <c:numCache>
                <c:formatCode>General</c:formatCode>
                <c:ptCount val="2"/>
                <c:pt idx="0">
                  <c:v>31</c:v>
                </c:pt>
                <c:pt idx="1">
                  <c:v>86</c:v>
                </c:pt>
              </c:numCache>
            </c:numRef>
          </c:val>
        </c:ser>
        <c:ser>
          <c:idx val="2"/>
          <c:order val="2"/>
          <c:tx>
            <c:strRef>
              <c:f>Foglio5!$D$3:$D$4</c:f>
              <c:strCache>
                <c:ptCount val="1"/>
                <c:pt idx="0">
                  <c:v>Non so cosa sia </c:v>
                </c:pt>
              </c:strCache>
            </c:strRef>
          </c:tx>
          <c:invertIfNegative val="0"/>
          <c:cat>
            <c:strRef>
              <c:f>Foglio5!$A$5:$A$7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Foglio5!$D$5:$D$7</c:f>
              <c:numCache>
                <c:formatCode>General</c:formatCode>
                <c:ptCount val="2"/>
                <c:pt idx="0">
                  <c:v>5</c:v>
                </c:pt>
                <c:pt idx="1">
                  <c:v>2</c:v>
                </c:pt>
              </c:numCache>
            </c:numRef>
          </c:val>
        </c:ser>
        <c:ser>
          <c:idx val="3"/>
          <c:order val="3"/>
          <c:tx>
            <c:strRef>
              <c:f>Foglio5!$E$3:$E$4</c:f>
              <c:strCache>
                <c:ptCount val="1"/>
                <c:pt idx="0">
                  <c:v>Richieste alla biblioteca (NILDE, telefono, email, ecc.)</c:v>
                </c:pt>
              </c:strCache>
            </c:strRef>
          </c:tx>
          <c:invertIfNegative val="0"/>
          <c:cat>
            <c:strRef>
              <c:f>Foglio5!$A$5:$A$7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Foglio5!$E$5:$E$7</c:f>
              <c:numCache>
                <c:formatCode>General</c:formatCode>
                <c:ptCount val="2"/>
                <c:pt idx="0">
                  <c:v>6</c:v>
                </c:pt>
                <c:pt idx="1">
                  <c:v>10</c:v>
                </c:pt>
              </c:numCache>
            </c:numRef>
          </c:val>
        </c:ser>
        <c:ser>
          <c:idx val="4"/>
          <c:order val="4"/>
          <c:tx>
            <c:strRef>
              <c:f>Foglio5!$F$3:$F$4</c:f>
              <c:strCache>
                <c:ptCount val="1"/>
                <c:pt idx="0">
                  <c:v>Risorse della biblioteca (banche dati, catalogo, discovery)</c:v>
                </c:pt>
              </c:strCache>
            </c:strRef>
          </c:tx>
          <c:invertIfNegative val="0"/>
          <c:cat>
            <c:strRef>
              <c:f>Foglio5!$A$5:$A$7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Foglio5!$F$5:$F$7</c:f>
              <c:numCache>
                <c:formatCode>General</c:formatCode>
                <c:ptCount val="2"/>
                <c:pt idx="0">
                  <c:v>1</c:v>
                </c:pt>
                <c:pt idx="1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81184"/>
        <c:axId val="43182720"/>
      </c:barChart>
      <c:catAx>
        <c:axId val="43181184"/>
        <c:scaling>
          <c:orientation val="minMax"/>
        </c:scaling>
        <c:delete val="0"/>
        <c:axPos val="b"/>
        <c:majorTickMark val="out"/>
        <c:minorTickMark val="none"/>
        <c:tickLblPos val="nextTo"/>
        <c:crossAx val="43182720"/>
        <c:crosses val="autoZero"/>
        <c:auto val="1"/>
        <c:lblAlgn val="ctr"/>
        <c:lblOffset val="100"/>
        <c:noMultiLvlLbl val="0"/>
      </c:catAx>
      <c:valAx>
        <c:axId val="43182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1811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9C173-BEF1-47DE-9E17-790AA893C682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ECEC7-6FC8-458C-B675-9E8DC1AEF1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4009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ECEC7-6FC8-458C-B675-9E8DC1AEF1AE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7942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DF5FA-AFB9-4CFD-93C2-249617CE87AA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1D48-FCE8-41A6-8DCD-39E9F2D540BD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DF5FA-AFB9-4CFD-93C2-249617CE87AA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1D48-FCE8-41A6-8DCD-39E9F2D540B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DF5FA-AFB9-4CFD-93C2-249617CE87AA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1D48-FCE8-41A6-8DCD-39E9F2D540B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DF5FA-AFB9-4CFD-93C2-249617CE87AA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1D48-FCE8-41A6-8DCD-39E9F2D540B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DF5FA-AFB9-4CFD-93C2-249617CE87AA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1D48-FCE8-41A6-8DCD-39E9F2D540BD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DF5FA-AFB9-4CFD-93C2-249617CE87AA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1D48-FCE8-41A6-8DCD-39E9F2D540B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DF5FA-AFB9-4CFD-93C2-249617CE87AA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1D48-FCE8-41A6-8DCD-39E9F2D540BD}" type="slidenum">
              <a:rPr lang="it-IT" smtClean="0"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DF5FA-AFB9-4CFD-93C2-249617CE87AA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1D48-FCE8-41A6-8DCD-39E9F2D540B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DF5FA-AFB9-4CFD-93C2-249617CE87AA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1D48-FCE8-41A6-8DCD-39E9F2D540B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DF5FA-AFB9-4CFD-93C2-249617CE87AA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1D48-FCE8-41A6-8DCD-39E9F2D540BD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DF5FA-AFB9-4CFD-93C2-249617CE87AA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1D48-FCE8-41A6-8DCD-39E9F2D540B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04DF5FA-AFB9-4CFD-93C2-249617CE87AA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C431D48-FCE8-41A6-8DCD-39E9F2D540BD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1700808"/>
            <a:ext cx="7560840" cy="2032248"/>
          </a:xfrm>
        </p:spPr>
        <p:txBody>
          <a:bodyPr>
            <a:noAutofit/>
          </a:bodyPr>
          <a:lstStyle/>
          <a:p>
            <a:r>
              <a:rPr lang="it-IT" sz="3200" dirty="0" smtClean="0"/>
              <a:t>Relazione Questionario agli studenti di Matematica sull’</a:t>
            </a:r>
            <a:r>
              <a:rPr lang="it-IT" sz="3200" i="1" dirty="0" smtClean="0"/>
              <a:t>Information </a:t>
            </a:r>
            <a:r>
              <a:rPr lang="it-IT" sz="3200" i="1" dirty="0" err="1" smtClean="0"/>
              <a:t>Literacy</a:t>
            </a:r>
            <a:r>
              <a:rPr lang="it-IT" sz="3200" dirty="0" smtClean="0"/>
              <a:t>  nella biblioteca del Dipartimento di Matematica «</a:t>
            </a:r>
            <a:r>
              <a:rPr lang="it-IT" sz="3200" dirty="0" err="1" smtClean="0"/>
              <a:t>G.Castelnuovo</a:t>
            </a:r>
            <a:r>
              <a:rPr lang="it-IT" sz="3200" dirty="0" smtClean="0"/>
              <a:t>»</a:t>
            </a:r>
            <a:endParaRPr lang="it-IT" sz="3200" dirty="0"/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>
          <a:xfrm>
            <a:off x="755576" y="5013176"/>
            <a:ext cx="7543800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it-IT" sz="1400" dirty="0" smtClean="0">
                <a:solidFill>
                  <a:schemeClr val="tx1"/>
                </a:solidFill>
              </a:rPr>
              <a:t>A cura di Maria Rosaria Del </a:t>
            </a:r>
            <a:r>
              <a:rPr lang="it-IT" sz="1400" dirty="0" err="1" smtClean="0">
                <a:solidFill>
                  <a:schemeClr val="tx1"/>
                </a:solidFill>
              </a:rPr>
              <a:t>Ciello</a:t>
            </a:r>
            <a:r>
              <a:rPr lang="it-IT" sz="1400" dirty="0" smtClean="0">
                <a:solidFill>
                  <a:schemeClr val="tx1"/>
                </a:solidFill>
              </a:rPr>
              <a:t>, Federica </a:t>
            </a:r>
            <a:r>
              <a:rPr lang="it-IT" sz="1400" dirty="0" err="1" smtClean="0">
                <a:solidFill>
                  <a:schemeClr val="tx1"/>
                </a:solidFill>
              </a:rPr>
              <a:t>Cerquetani</a:t>
            </a:r>
            <a:endParaRPr lang="it-IT" sz="1400" dirty="0" smtClean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it-IT" sz="1400" i="1" dirty="0" smtClean="0">
                <a:solidFill>
                  <a:schemeClr val="tx1"/>
                </a:solidFill>
              </a:rPr>
              <a:t>Roma, 23 settembre 2016</a:t>
            </a:r>
          </a:p>
          <a:p>
            <a:pPr marL="0" indent="0" algn="l">
              <a:buNone/>
            </a:pPr>
            <a:r>
              <a:rPr lang="it-IT" sz="1400" i="1" dirty="0" smtClean="0">
                <a:solidFill>
                  <a:schemeClr val="tx1"/>
                </a:solidFill>
              </a:rPr>
              <a:t>Aula </a:t>
            </a:r>
            <a:r>
              <a:rPr lang="it-IT" sz="1400" i="1" dirty="0" err="1" smtClean="0">
                <a:solidFill>
                  <a:schemeClr val="tx1"/>
                </a:solidFill>
              </a:rPr>
              <a:t>Picone</a:t>
            </a:r>
            <a:r>
              <a:rPr lang="it-IT" sz="1400" i="1" dirty="0" smtClean="0">
                <a:solidFill>
                  <a:schemeClr val="tx1"/>
                </a:solidFill>
              </a:rPr>
              <a:t>, Dipartimento di Matematica «G. Castelnuovo»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3" y="404667"/>
            <a:ext cx="1780223" cy="126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2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275856" y="4869160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Cosa preferisci usare per tenerti aggiornato su iniziative, orari e servizi della biblioteca?</a:t>
            </a:r>
            <a:endParaRPr lang="it-IT" b="1" dirty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762000" y="5624372"/>
            <a:ext cx="6781800" cy="547827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Smart generation</a:t>
            </a:r>
          </a:p>
        </p:txBody>
      </p:sp>
      <p:graphicFrame>
        <p:nvGraphicFramePr>
          <p:cNvPr id="11" name="Segnaposto contenuto 10"/>
          <p:cNvGraphicFramePr>
            <a:graphicFrameLocks noGrp="1"/>
          </p:cNvGraphicFramePr>
          <p:nvPr>
            <p:ph idx="1"/>
          </p:nvPr>
        </p:nvGraphicFramePr>
        <p:xfrm>
          <a:off x="762000" y="685800"/>
          <a:ext cx="7543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379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203848" y="4581128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Trovi che utilizzare questi strumenti sia più vantaggioso rispetto ai canali tradizionali?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762000" y="5517232"/>
            <a:ext cx="6781800" cy="654968"/>
          </a:xfrm>
        </p:spPr>
        <p:txBody>
          <a:bodyPr>
            <a:normAutofit/>
          </a:bodyPr>
          <a:lstStyle/>
          <a:p>
            <a:r>
              <a:rPr lang="it-IT" sz="3600" dirty="0"/>
              <a:t>Smart generation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48911"/>
              </p:ext>
            </p:extLst>
          </p:nvPr>
        </p:nvGraphicFramePr>
        <p:xfrm>
          <a:off x="762000" y="685800"/>
          <a:ext cx="7543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405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83" y="395035"/>
            <a:ext cx="2278987" cy="254267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067944" y="1305647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54,7%</a:t>
            </a:r>
            <a:endParaRPr lang="it-IT" sz="24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715195" y="247604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6,9%</a:t>
            </a:r>
            <a:endParaRPr lang="it-IT" sz="2400" b="1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28" y="2688749"/>
            <a:ext cx="5853576" cy="187039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200" y="1724575"/>
            <a:ext cx="1467127" cy="196215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6290466" y="222708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6,9%</a:t>
            </a:r>
            <a:endParaRPr lang="it-IT" sz="2400" b="1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905" y="1646503"/>
            <a:ext cx="1659077" cy="1659077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2289274" y="2315616"/>
            <a:ext cx="864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25,2</a:t>
            </a:r>
            <a:r>
              <a:rPr lang="it-IT" b="1" dirty="0" smtClean="0"/>
              <a:t>%</a:t>
            </a:r>
            <a:endParaRPr lang="it-IT" b="1" dirty="0"/>
          </a:p>
        </p:txBody>
      </p:sp>
      <p:sp>
        <p:nvSpPr>
          <p:cNvPr id="12" name="Rettangolo 11"/>
          <p:cNvSpPr/>
          <p:nvPr/>
        </p:nvSpPr>
        <p:spPr>
          <a:xfrm>
            <a:off x="3392904" y="4653136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/>
              <a:t>Cosa usi maggiormente per accedere ai contenuti della biblioteca?</a:t>
            </a:r>
            <a:endParaRPr lang="it-IT" sz="2000" b="1" dirty="0"/>
          </a:p>
        </p:txBody>
      </p:sp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762000" y="5437188"/>
            <a:ext cx="6781800" cy="735012"/>
          </a:xfrm>
        </p:spPr>
        <p:txBody>
          <a:bodyPr>
            <a:normAutofit/>
          </a:bodyPr>
          <a:lstStyle/>
          <a:p>
            <a:r>
              <a:rPr lang="it-IT" sz="3600" dirty="0"/>
              <a:t>Smart generation</a:t>
            </a:r>
          </a:p>
        </p:txBody>
      </p:sp>
    </p:spTree>
    <p:extLst>
      <p:ext uri="{BB962C8B-B14F-4D97-AF65-F5344CB8AC3E}">
        <p14:creationId xmlns:p14="http://schemas.microsoft.com/office/powerpoint/2010/main" val="36566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347864" y="4654877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Cosa usi maggiormente per accedere ai contenuti della biblioteca?</a:t>
            </a:r>
            <a:endParaRPr lang="it-IT" b="1" dirty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762000" y="5517232"/>
            <a:ext cx="6781800" cy="654968"/>
          </a:xfrm>
        </p:spPr>
        <p:txBody>
          <a:bodyPr>
            <a:normAutofit/>
          </a:bodyPr>
          <a:lstStyle/>
          <a:p>
            <a:r>
              <a:rPr lang="it-IT" sz="3600" dirty="0"/>
              <a:t>Smart generation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</p:nvPr>
        </p:nvGraphicFramePr>
        <p:xfrm>
          <a:off x="762000" y="685800"/>
          <a:ext cx="7543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207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ci dicono i dati?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39552" y="1026851"/>
            <a:ext cx="765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Le biblioteche si troveranno , sempre di più, a lavorare per un’utenza abituata ad accedere a risorse digitali in mobilità</a:t>
            </a:r>
            <a:endParaRPr lang="it-IT" sz="24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96952"/>
            <a:ext cx="2926080" cy="194462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746" y="3058820"/>
            <a:ext cx="3203618" cy="1852018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15616" y="248997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Spazio fisico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724128" y="252425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Ambiente digitale</a:t>
            </a:r>
            <a:endParaRPr lang="it-IT" dirty="0"/>
          </a:p>
        </p:txBody>
      </p:sp>
      <p:sp>
        <p:nvSpPr>
          <p:cNvPr id="12" name="Freccia a destra 11"/>
          <p:cNvSpPr/>
          <p:nvPr/>
        </p:nvSpPr>
        <p:spPr>
          <a:xfrm>
            <a:off x="3779912" y="3501008"/>
            <a:ext cx="1440160" cy="46825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401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OBIETTIVO…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412777"/>
            <a:ext cx="7664956" cy="3096344"/>
          </a:xfrm>
        </p:spPr>
        <p:txBody>
          <a:bodyPr>
            <a:normAutofit/>
          </a:bodyPr>
          <a:lstStyle/>
          <a:p>
            <a:pPr marL="0" indent="0"/>
            <a:r>
              <a:rPr lang="it-IT" sz="2400" b="0" dirty="0" smtClean="0"/>
              <a:t>Facilitare l’accesso alle risorse online attraverso iniziative volte a informare gli utenti e renderli autonomi nelle proprie ricerche</a:t>
            </a:r>
          </a:p>
          <a:p>
            <a:pPr marL="0" indent="0"/>
            <a:r>
              <a:rPr lang="it-IT" sz="2400" b="0" dirty="0" smtClean="0"/>
              <a:t>Nuovi strumenti senza informazioni adeguate creano un divario che, nel corso del tempo, può diventare incolmabile(</a:t>
            </a:r>
            <a:r>
              <a:rPr lang="it-IT" sz="2400" b="0" dirty="0" err="1" smtClean="0"/>
              <a:t>digital</a:t>
            </a:r>
            <a:r>
              <a:rPr lang="it-IT" sz="2400" b="0" dirty="0" smtClean="0"/>
              <a:t> divide 2.0)</a:t>
            </a:r>
          </a:p>
          <a:p>
            <a:endParaRPr lang="it-IT" sz="2400" b="0" dirty="0"/>
          </a:p>
        </p:txBody>
      </p:sp>
    </p:spTree>
    <p:extLst>
      <p:ext uri="{BB962C8B-B14F-4D97-AF65-F5344CB8AC3E}">
        <p14:creationId xmlns:p14="http://schemas.microsoft.com/office/powerpoint/2010/main" val="70371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COSA STIAMO FACENDO…</a:t>
            </a:r>
          </a:p>
        </p:txBody>
      </p:sp>
      <p:sp>
        <p:nvSpPr>
          <p:cNvPr id="5" name="Rettangolo 4"/>
          <p:cNvSpPr/>
          <p:nvPr/>
        </p:nvSpPr>
        <p:spPr>
          <a:xfrm>
            <a:off x="3203848" y="4581128"/>
            <a:ext cx="5256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Per gli studenti laureandi di matematica è possibile frequentare una lezione introduttiva sull'uso della biblioteca. Lo sapevi?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868507"/>
              </p:ext>
            </p:extLst>
          </p:nvPr>
        </p:nvGraphicFramePr>
        <p:xfrm>
          <a:off x="762000" y="685800"/>
          <a:ext cx="7543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363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COSA STIAMO FACENDO…</a:t>
            </a:r>
          </a:p>
        </p:txBody>
      </p:sp>
      <p:sp>
        <p:nvSpPr>
          <p:cNvPr id="5" name="Rettangolo 4"/>
          <p:cNvSpPr/>
          <p:nvPr/>
        </p:nvSpPr>
        <p:spPr>
          <a:xfrm>
            <a:off x="3131840" y="4509120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Cosa fai per sapere dove si trova un dato documento in una biblioteca e se è disponibile per il prestito?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751593"/>
              </p:ext>
            </p:extLst>
          </p:nvPr>
        </p:nvGraphicFramePr>
        <p:xfrm>
          <a:off x="762000" y="685800"/>
          <a:ext cx="7482408" cy="382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524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762000" y="5589240"/>
            <a:ext cx="6781800" cy="582960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COSA STIAMO FACENDO…</a:t>
            </a:r>
          </a:p>
        </p:txBody>
      </p:sp>
      <p:sp>
        <p:nvSpPr>
          <p:cNvPr id="5" name="Rettangolo 4"/>
          <p:cNvSpPr/>
          <p:nvPr/>
        </p:nvSpPr>
        <p:spPr>
          <a:xfrm>
            <a:off x="2915816" y="4581128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Conosci i servizi online offerti dal catalogo?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241042"/>
              </p:ext>
            </p:extLst>
          </p:nvPr>
        </p:nvGraphicFramePr>
        <p:xfrm>
          <a:off x="762000" y="685800"/>
          <a:ext cx="7543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339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755576" y="4581128"/>
            <a:ext cx="6781800" cy="1600200"/>
          </a:xfrm>
        </p:spPr>
        <p:txBody>
          <a:bodyPr>
            <a:normAutofit/>
          </a:bodyPr>
          <a:lstStyle/>
          <a:p>
            <a:r>
              <a:rPr lang="it-IT" sz="3600" dirty="0"/>
              <a:t>COSA STIAMO FACENDO…</a:t>
            </a:r>
          </a:p>
        </p:txBody>
      </p:sp>
      <p:sp>
        <p:nvSpPr>
          <p:cNvPr id="5" name="Rettangolo 4"/>
          <p:cNvSpPr/>
          <p:nvPr/>
        </p:nvSpPr>
        <p:spPr>
          <a:xfrm>
            <a:off x="2699792" y="4149080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Sapevi già che </a:t>
            </a:r>
            <a:r>
              <a:rPr lang="it-IT" b="1" dirty="0" smtClean="0"/>
              <a:t>gli </a:t>
            </a:r>
            <a:r>
              <a:rPr lang="it-IT" b="1" dirty="0"/>
              <a:t>studenti </a:t>
            </a:r>
            <a:r>
              <a:rPr lang="it-IT" b="1" dirty="0" smtClean="0"/>
              <a:t>di Sapienza possono </a:t>
            </a:r>
            <a:r>
              <a:rPr lang="it-IT" b="1" dirty="0"/>
              <a:t>accedere gratuitamente, anche da casa, alle risorse online (banche dati, periodici elettronici) </a:t>
            </a:r>
            <a:r>
              <a:rPr lang="it-IT" b="1" dirty="0" smtClean="0"/>
              <a:t>acquistate dall' Ateneo?</a:t>
            </a:r>
            <a:endParaRPr lang="it-IT" b="1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568898"/>
              </p:ext>
            </p:extLst>
          </p:nvPr>
        </p:nvGraphicFramePr>
        <p:xfrm>
          <a:off x="1187624" y="685800"/>
          <a:ext cx="7118176" cy="3391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081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La biblioteca che si adegua all’utenza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La biblioteca del dipartimento di Matematica ha, nel corso del tempo, messo in atto </a:t>
            </a:r>
            <a:r>
              <a:rPr lang="it-IT" sz="2400" dirty="0" smtClean="0"/>
              <a:t>una </a:t>
            </a:r>
            <a:r>
              <a:rPr lang="it-IT" sz="2400" dirty="0"/>
              <a:t>serie di </a:t>
            </a:r>
            <a:r>
              <a:rPr lang="it-IT" sz="2400" dirty="0" smtClean="0"/>
              <a:t>iniziative: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 smtClean="0"/>
              <a:t>incontri </a:t>
            </a:r>
            <a:r>
              <a:rPr lang="it-IT" sz="2400" dirty="0"/>
              <a:t>mensili in presenza con gli studenti per spiegare l’utilizzo della </a:t>
            </a:r>
            <a:r>
              <a:rPr lang="it-IT" sz="2400" dirty="0" smtClean="0"/>
              <a:t>biblioteca;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 smtClean="0"/>
              <a:t>la </a:t>
            </a:r>
            <a:r>
              <a:rPr lang="it-IT" sz="2400" dirty="0"/>
              <a:t>pagina </a:t>
            </a:r>
            <a:r>
              <a:rPr lang="it-IT" sz="2400" dirty="0" smtClean="0"/>
              <a:t>web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 smtClean="0"/>
              <a:t>la </a:t>
            </a:r>
            <a:r>
              <a:rPr lang="it-IT" sz="2400" dirty="0"/>
              <a:t>pagina </a:t>
            </a:r>
            <a:r>
              <a:rPr lang="it-IT" sz="2400" dirty="0" err="1" smtClean="0"/>
              <a:t>Facebook</a:t>
            </a:r>
            <a:endParaRPr lang="it-IT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 smtClean="0"/>
              <a:t>la </a:t>
            </a:r>
            <a:r>
              <a:rPr lang="it-IT" sz="2400" dirty="0"/>
              <a:t>pagina </a:t>
            </a:r>
            <a:r>
              <a:rPr lang="it-IT" sz="2400" dirty="0" smtClean="0"/>
              <a:t>Wikipedia</a:t>
            </a: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557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03848" y="4725144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Quali strumenti usi maggiormente per trovare il full text di un articolo o il capitolo di un libro?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COSA STIAMO FACENDO…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</p:nvPr>
        </p:nvGraphicFramePr>
        <p:xfrm>
          <a:off x="762000" y="685800"/>
          <a:ext cx="7543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705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762000" y="5373216"/>
            <a:ext cx="6781800" cy="798984"/>
          </a:xfrm>
        </p:spPr>
        <p:txBody>
          <a:bodyPr>
            <a:normAutofit/>
          </a:bodyPr>
          <a:lstStyle/>
          <a:p>
            <a:r>
              <a:rPr lang="it-IT" sz="3600" dirty="0" smtClean="0"/>
              <a:t>Cosa potremmo fare…</a:t>
            </a:r>
            <a:endParaRPr lang="it-IT" sz="3600" dirty="0"/>
          </a:p>
        </p:txBody>
      </p:sp>
      <p:sp>
        <p:nvSpPr>
          <p:cNvPr id="5" name="Rettangolo 4"/>
          <p:cNvSpPr/>
          <p:nvPr/>
        </p:nvSpPr>
        <p:spPr>
          <a:xfrm>
            <a:off x="3229181" y="4863016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Nel caso si attivassero corsi IL, quale riterresti più utile frequentare? 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</p:nvPr>
        </p:nvGraphicFramePr>
        <p:xfrm>
          <a:off x="762000" y="685800"/>
          <a:ext cx="7543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978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059832" y="4797152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Parteciperesti al corso IL indipendentemente dal riconoscimento di CFU?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Cosa potremmo fare…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932995"/>
              </p:ext>
            </p:extLst>
          </p:nvPr>
        </p:nvGraphicFramePr>
        <p:xfrm>
          <a:off x="762000" y="685800"/>
          <a:ext cx="7543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296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CONSIDERAZIONI FINALI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/>
            <a:r>
              <a:rPr lang="it-IT" sz="2400" b="0" dirty="0"/>
              <a:t>Sicuramente l’esito dell’indagine è stato positivo sia per il numero delle risposte che per il </a:t>
            </a:r>
            <a:r>
              <a:rPr lang="it-IT" sz="2400" b="0" dirty="0" smtClean="0"/>
              <a:t>feedback ricevuto</a:t>
            </a:r>
          </a:p>
          <a:p>
            <a:pPr marL="0" indent="0" algn="just"/>
            <a:r>
              <a:rPr lang="it-IT" dirty="0"/>
              <a:t>I comportamenti degli utenti cambiano velocemente e dobbiamo imparare a </a:t>
            </a:r>
            <a:r>
              <a:rPr lang="it-IT" dirty="0" smtClean="0"/>
              <a:t>conoscerli</a:t>
            </a:r>
            <a:endParaRPr lang="it-IT" dirty="0" smtClean="0"/>
          </a:p>
          <a:p>
            <a:pPr marL="0" indent="0" algn="just"/>
            <a:r>
              <a:rPr lang="it-IT" dirty="0" smtClean="0"/>
              <a:t>Favorire lo scambio interattivo con i nostri studenti</a:t>
            </a:r>
            <a:endParaRPr lang="it-IT" dirty="0"/>
          </a:p>
          <a:p>
            <a:pPr marL="0" indent="0" algn="just"/>
            <a:r>
              <a:rPr lang="it-IT" sz="2400" b="0" dirty="0" smtClean="0"/>
              <a:t>Andrebbe </a:t>
            </a:r>
            <a:r>
              <a:rPr lang="it-IT" sz="2400" b="0" dirty="0"/>
              <a:t>ripetuto sia lo stesso questionario che indagini diverse rispetto a tematiche </a:t>
            </a:r>
            <a:r>
              <a:rPr lang="it-IT" sz="2400" b="0" dirty="0" smtClean="0"/>
              <a:t>nuove</a:t>
            </a:r>
          </a:p>
          <a:p>
            <a:pPr marL="0" indent="0" algn="just">
              <a:buNone/>
            </a:pPr>
            <a:endParaRPr lang="it-IT" sz="2400" b="0" dirty="0"/>
          </a:p>
        </p:txBody>
      </p:sp>
    </p:spTree>
    <p:extLst>
      <p:ext uri="{BB962C8B-B14F-4D97-AF65-F5344CB8AC3E}">
        <p14:creationId xmlns:p14="http://schemas.microsoft.com/office/powerpoint/2010/main" val="171580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945232"/>
          </a:xfrm>
        </p:spPr>
        <p:txBody>
          <a:bodyPr>
            <a:normAutofit/>
          </a:bodyPr>
          <a:lstStyle/>
          <a:p>
            <a:pPr algn="ctr"/>
            <a:r>
              <a:rPr lang="it-IT" sz="4400" dirty="0" smtClean="0"/>
              <a:t>Grazie dell’attenzione!</a:t>
            </a:r>
            <a:endParaRPr lang="it-IT" sz="4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5" y="1412193"/>
            <a:ext cx="3888432" cy="2916324"/>
          </a:xfrm>
        </p:spPr>
      </p:pic>
    </p:spTree>
    <p:extLst>
      <p:ext uri="{BB962C8B-B14F-4D97-AF65-F5344CB8AC3E}">
        <p14:creationId xmlns:p14="http://schemas.microsoft.com/office/powerpoint/2010/main" val="22245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Information </a:t>
            </a:r>
            <a:r>
              <a:rPr lang="it-IT" sz="3200" dirty="0" err="1"/>
              <a:t>Literacy</a:t>
            </a:r>
            <a:r>
              <a:rPr lang="it-IT" sz="3200" dirty="0"/>
              <a:t> nelle biblioteche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980728"/>
            <a:ext cx="7543800" cy="3886200"/>
          </a:xfrm>
        </p:spPr>
        <p:txBody>
          <a:bodyPr>
            <a:normAutofit/>
          </a:bodyPr>
          <a:lstStyle/>
          <a:p>
            <a:r>
              <a:rPr lang="it-IT" sz="2800" dirty="0"/>
              <a:t>Alla fine dello scorso anno la biblioteca ha aderito al Progetto di Servizio civile </a:t>
            </a:r>
            <a:r>
              <a:rPr lang="it-IT" sz="2800" i="1" dirty="0"/>
              <a:t>Information </a:t>
            </a:r>
            <a:r>
              <a:rPr lang="it-IT" sz="2800" i="1" dirty="0" err="1"/>
              <a:t>Literacy</a:t>
            </a:r>
            <a:r>
              <a:rPr lang="it-IT" sz="2800" i="1" dirty="0"/>
              <a:t> nelle biblioteche: l’alfabetizzazione digitale per i cittadini del </a:t>
            </a:r>
            <a:r>
              <a:rPr lang="it-IT" sz="2800" i="1" dirty="0" smtClean="0"/>
              <a:t>futuro</a:t>
            </a:r>
            <a:endParaRPr lang="it-IT" sz="2800" dirty="0" smtClean="0"/>
          </a:p>
          <a:p>
            <a:r>
              <a:rPr lang="it-IT" sz="2800" dirty="0" smtClean="0"/>
              <a:t>Il progetto proponeva </a:t>
            </a:r>
            <a:r>
              <a:rPr lang="it-IT" sz="2800" dirty="0"/>
              <a:t>un intervento nell’area delle attività innovative svolte nelle  biblioteche della </a:t>
            </a:r>
            <a:r>
              <a:rPr lang="it-IT" sz="2800" dirty="0" smtClean="0"/>
              <a:t>Sapienza</a:t>
            </a:r>
          </a:p>
          <a:p>
            <a:r>
              <a:rPr lang="it-IT" sz="2800" dirty="0" smtClean="0"/>
              <a:t>Un volontario in biblioteca</a:t>
            </a:r>
          </a:p>
          <a:p>
            <a:endParaRPr lang="it-IT" sz="2800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600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122368" cy="1600200"/>
          </a:xfrm>
        </p:spPr>
        <p:txBody>
          <a:bodyPr>
            <a:normAutofit/>
          </a:bodyPr>
          <a:lstStyle/>
          <a:p>
            <a:r>
              <a:rPr lang="it-IT" sz="3200" dirty="0"/>
              <a:t>Il questionario per </a:t>
            </a:r>
            <a:r>
              <a:rPr lang="it-IT" sz="3200" dirty="0" smtClean="0"/>
              <a:t>l’Information </a:t>
            </a:r>
            <a:r>
              <a:rPr lang="it-IT" sz="3200" dirty="0" err="1" smtClean="0"/>
              <a:t>Literacy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sz="2400" b="1" dirty="0"/>
              <a:t>CHI</a:t>
            </a:r>
          </a:p>
          <a:p>
            <a:endParaRPr lang="it-IT" sz="24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it-IT" sz="2400" b="0" dirty="0" smtClean="0"/>
              <a:t>tutti </a:t>
            </a:r>
            <a:r>
              <a:rPr lang="it-IT" sz="2400" b="0" dirty="0"/>
              <a:t>gli “Studenti di Matematica”, 900 unità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b="0" dirty="0" smtClean="0"/>
              <a:t>hanno </a:t>
            </a:r>
            <a:r>
              <a:rPr lang="it-IT" sz="2400" b="0" dirty="0"/>
              <a:t>risposto 164 </a:t>
            </a:r>
            <a:r>
              <a:rPr lang="it-IT" sz="2400" b="0" dirty="0" smtClean="0"/>
              <a:t>studenti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b="0" dirty="0" smtClean="0"/>
              <a:t>tasso di risposta del 18% circa</a:t>
            </a:r>
            <a:endParaRPr lang="it-IT" sz="2400" b="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528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12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b="1" dirty="0" smtClean="0"/>
              <a:t>COME</a:t>
            </a:r>
          </a:p>
          <a:p>
            <a:pPr marL="0" indent="0" algn="ctr">
              <a:buNone/>
            </a:pPr>
            <a:endParaRPr lang="it-IT" sz="2400" dirty="0" smtClean="0"/>
          </a:p>
          <a:p>
            <a:r>
              <a:rPr lang="it-IT" sz="2400" b="0" dirty="0" smtClean="0"/>
              <a:t>realizzato </a:t>
            </a:r>
            <a:r>
              <a:rPr lang="it-IT" sz="2400" b="0" dirty="0"/>
              <a:t>utilizzando la piattaforma Google </a:t>
            </a:r>
            <a:r>
              <a:rPr lang="it-IT" sz="2400" b="0" dirty="0" smtClean="0"/>
              <a:t>Moduli</a:t>
            </a:r>
          </a:p>
          <a:p>
            <a:endParaRPr lang="it-IT" sz="2400" b="0" dirty="0" smtClean="0"/>
          </a:p>
          <a:p>
            <a:r>
              <a:rPr lang="it-IT" sz="2400" b="0" dirty="0" smtClean="0"/>
              <a:t>inviato </a:t>
            </a:r>
            <a:r>
              <a:rPr lang="it-IT" sz="2400" b="0" dirty="0"/>
              <a:t>tramite posta </a:t>
            </a:r>
            <a:r>
              <a:rPr lang="it-IT" sz="2400" b="0" dirty="0" smtClean="0"/>
              <a:t>elettronica</a:t>
            </a:r>
          </a:p>
          <a:p>
            <a:endParaRPr lang="it-IT" dirty="0"/>
          </a:p>
          <a:p>
            <a:endParaRPr lang="it-IT" sz="6000" b="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762000" y="5157192"/>
            <a:ext cx="7122368" cy="101500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200" dirty="0" smtClean="0"/>
              <a:t>Il questionario per l’Information </a:t>
            </a:r>
            <a:r>
              <a:rPr lang="it-IT" sz="3200" dirty="0" err="1" smtClean="0"/>
              <a:t>Literacy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55735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b="1" dirty="0"/>
              <a:t>PERCHE’</a:t>
            </a:r>
            <a:r>
              <a:rPr lang="it-IT" sz="2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b="0" dirty="0"/>
              <a:t>avere un feedback su quello fatto finora dalla biblioteca, sui servizi offerti e gli strumenti usati per comunicare tali servizi. </a:t>
            </a:r>
            <a:endParaRPr lang="it-IT" sz="24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it-IT" sz="2400" b="0" dirty="0" smtClean="0"/>
              <a:t>capire </a:t>
            </a:r>
            <a:r>
              <a:rPr lang="it-IT" sz="2400" b="0" dirty="0"/>
              <a:t>quanto i nostri studenti fossero “informati” sugli strumenti offerti dalla </a:t>
            </a:r>
            <a:r>
              <a:rPr lang="it-IT" sz="2400" b="0" dirty="0" smtClean="0"/>
              <a:t>biblioteca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b="0" dirty="0" smtClean="0"/>
              <a:t>valutazione </a:t>
            </a:r>
            <a:r>
              <a:rPr lang="it-IT" sz="2400" b="0" dirty="0"/>
              <a:t>l’opportunità di studiare e proporre all’utenza dei percorsi di IL adeguati e strutturati </a:t>
            </a:r>
            <a:r>
              <a:rPr lang="it-IT" sz="2400" b="0" dirty="0" smtClean="0"/>
              <a:t>alle loro esigenze</a:t>
            </a:r>
            <a:endParaRPr lang="it-IT" sz="2400" b="0" dirty="0"/>
          </a:p>
          <a:p>
            <a:endParaRPr lang="it-IT" dirty="0"/>
          </a:p>
        </p:txBody>
      </p:sp>
      <p:sp>
        <p:nvSpPr>
          <p:cNvPr id="5" name="Titolo 1"/>
          <p:cNvSpPr txBox="1">
            <a:spLocks noGrp="1"/>
          </p:cNvSpPr>
          <p:nvPr>
            <p:ph type="title"/>
          </p:nvPr>
        </p:nvSpPr>
        <p:spPr>
          <a:xfrm>
            <a:off x="762000" y="4941168"/>
            <a:ext cx="7194376" cy="12310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200" dirty="0" smtClean="0"/>
              <a:t>Il questionario per l’Information </a:t>
            </a:r>
            <a:r>
              <a:rPr lang="it-IT" sz="3200" dirty="0" err="1" smtClean="0"/>
              <a:t>Literacy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06391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L’IDENTIKIT DELL’UTENTE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27056"/>
            <a:ext cx="4860033" cy="283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76872"/>
            <a:ext cx="4355976" cy="274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16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L’IDENTIKIT DELL’UTENTE</a:t>
            </a:r>
          </a:p>
        </p:txBody>
      </p:sp>
      <p:sp>
        <p:nvSpPr>
          <p:cNvPr id="7" name="Rettangolo 6"/>
          <p:cNvSpPr/>
          <p:nvPr/>
        </p:nvSpPr>
        <p:spPr>
          <a:xfrm>
            <a:off x="3337876" y="4653136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/>
              <a:t>Frequenti (almeno una volta a settimana) la biblioteca del Dipartimento di Matematica?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333563"/>
              </p:ext>
            </p:extLst>
          </p:nvPr>
        </p:nvGraphicFramePr>
        <p:xfrm>
          <a:off x="762000" y="685800"/>
          <a:ext cx="7543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669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Smart generation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6219891" cy="3312368"/>
          </a:xfrm>
        </p:spPr>
      </p:pic>
      <p:sp>
        <p:nvSpPr>
          <p:cNvPr id="8" name="Rettangolo 7"/>
          <p:cNvSpPr/>
          <p:nvPr/>
        </p:nvSpPr>
        <p:spPr>
          <a:xfrm>
            <a:off x="2987824" y="4654877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Sapevi che la biblioteca ha un sito web (http://library.mat.uniroma1.it/)?</a:t>
            </a:r>
          </a:p>
        </p:txBody>
      </p:sp>
    </p:spTree>
    <p:extLst>
      <p:ext uri="{BB962C8B-B14F-4D97-AF65-F5344CB8AC3E}">
        <p14:creationId xmlns:p14="http://schemas.microsoft.com/office/powerpoint/2010/main" val="110233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974</TotalTime>
  <Words>615</Words>
  <Application>Microsoft Office PowerPoint</Application>
  <PresentationFormat>Presentazione su schermo (4:3)</PresentationFormat>
  <Paragraphs>76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NewsPrint</vt:lpstr>
      <vt:lpstr>Relazione Questionario agli studenti di Matematica sull’Information Literacy  nella biblioteca del Dipartimento di Matematica «G.Castelnuovo»</vt:lpstr>
      <vt:lpstr>La biblioteca che si adegua all’utenza</vt:lpstr>
      <vt:lpstr>Information Literacy nelle biblioteche</vt:lpstr>
      <vt:lpstr>Il questionario per l’Information Literacy</vt:lpstr>
      <vt:lpstr>Presentazione standard di PowerPoint</vt:lpstr>
      <vt:lpstr>Il questionario per l’Information Literacy</vt:lpstr>
      <vt:lpstr>L’IDENTIKIT DELL’UTENTE</vt:lpstr>
      <vt:lpstr>L’IDENTIKIT DELL’UTENTE</vt:lpstr>
      <vt:lpstr>Smart generation</vt:lpstr>
      <vt:lpstr>Smart generation</vt:lpstr>
      <vt:lpstr>Smart generation</vt:lpstr>
      <vt:lpstr>Smart generation</vt:lpstr>
      <vt:lpstr>Smart generation</vt:lpstr>
      <vt:lpstr>Cosa ci dicono i dati?</vt:lpstr>
      <vt:lpstr>OBIETTIVO…</vt:lpstr>
      <vt:lpstr>COSA STIAMO FACENDO…</vt:lpstr>
      <vt:lpstr>COSA STIAMO FACENDO…</vt:lpstr>
      <vt:lpstr>COSA STIAMO FACENDO…</vt:lpstr>
      <vt:lpstr>COSA STIAMO FACENDO…</vt:lpstr>
      <vt:lpstr>COSA STIAMO FACENDO…</vt:lpstr>
      <vt:lpstr>Cosa potremmo fare…</vt:lpstr>
      <vt:lpstr>Cosa potremmo fare…</vt:lpstr>
      <vt:lpstr>CONSIDERAZIONI FINALI</vt:lpstr>
      <vt:lpstr>Grazie dell’attenzione!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Relazione Questionario sull’Information Literacy nella biblioteca deel dipartimento di Matematica «G.Castelnuovo»</dc:title>
  <dc:creator>biblio</dc:creator>
  <cp:lastModifiedBy>biblio</cp:lastModifiedBy>
  <cp:revision>64</cp:revision>
  <cp:lastPrinted>2016-09-21T13:04:17Z</cp:lastPrinted>
  <dcterms:created xsi:type="dcterms:W3CDTF">2016-09-19T10:58:36Z</dcterms:created>
  <dcterms:modified xsi:type="dcterms:W3CDTF">2016-09-22T15:27:02Z</dcterms:modified>
</cp:coreProperties>
</file>