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257" r:id="rId3"/>
    <p:sldId id="258" r:id="rId4"/>
    <p:sldId id="259" r:id="rId5"/>
    <p:sldId id="298" r:id="rId6"/>
    <p:sldId id="299" r:id="rId7"/>
    <p:sldId id="300" r:id="rId8"/>
    <p:sldId id="261" r:id="rId9"/>
    <p:sldId id="262" r:id="rId10"/>
    <p:sldId id="263" r:id="rId11"/>
    <p:sldId id="264" r:id="rId12"/>
    <p:sldId id="276" r:id="rId13"/>
    <p:sldId id="281" r:id="rId14"/>
    <p:sldId id="265" r:id="rId15"/>
    <p:sldId id="301" r:id="rId16"/>
    <p:sldId id="266" r:id="rId17"/>
    <p:sldId id="267" r:id="rId18"/>
    <p:sldId id="277" r:id="rId19"/>
    <p:sldId id="284" r:id="rId20"/>
    <p:sldId id="283" r:id="rId21"/>
    <p:sldId id="268" r:id="rId22"/>
    <p:sldId id="269" r:id="rId23"/>
    <p:sldId id="270" r:id="rId24"/>
    <p:sldId id="302" r:id="rId25"/>
    <p:sldId id="304" r:id="rId26"/>
    <p:sldId id="303" r:id="rId27"/>
    <p:sldId id="305" r:id="rId28"/>
    <p:sldId id="306" r:id="rId29"/>
    <p:sldId id="280" r:id="rId30"/>
    <p:sldId id="307" r:id="rId31"/>
    <p:sldId id="271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  <p:sldId id="275" r:id="rId45"/>
    <p:sldId id="278" r:id="rId46"/>
    <p:sldId id="292" r:id="rId47"/>
    <p:sldId id="291" r:id="rId48"/>
    <p:sldId id="290" r:id="rId49"/>
    <p:sldId id="279" r:id="rId50"/>
    <p:sldId id="320" r:id="rId51"/>
  </p:sldIdLst>
  <p:sldSz cx="9144000" cy="6858000" type="screen4x3"/>
  <p:notesSz cx="9929813" cy="67992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72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handoutMaster" Target="handoutMasters/handout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1239A-1FD1-499A-85E8-BBD4755F028C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6E5E2-93BA-4638-AC7A-328D259C428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4413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0169E-A7FC-9540-9DBC-BCA8150264C2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93775" y="3228975"/>
            <a:ext cx="79438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45795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624513" y="6457950"/>
            <a:ext cx="4303712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E55ED-F267-7442-BFEA-790F602431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43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Dà piena attuazione all’autonomia scolastica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E55ED-F267-7442-BFEA-790F6024317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00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Organizzazione flessibile, diversificata,</a:t>
            </a:r>
            <a:r>
              <a:rPr lang="it-IT" baseline="0" dirty="0" smtClean="0"/>
              <a:t> efficienza, efficacia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E55ED-F267-7442-BFEA-790F6024317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780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Processo di autonomia non</a:t>
            </a:r>
            <a:r>
              <a:rPr lang="it-IT" baseline="0" dirty="0" smtClean="0"/>
              <a:t> ancora pienamente realizzato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E55ED-F267-7442-BFEA-790F60243178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4148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2E55ED-F267-7442-BFEA-790F6024317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924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883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16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449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495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661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52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686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68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76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95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7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2C7EF-90FC-4446-A9EF-5D8F80D694DB}" type="datetimeFigureOut">
              <a:rPr lang="it-IT" smtClean="0"/>
              <a:t>03/02/16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9126-8BC8-4DEE-97C6-4FDB5972B6C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0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ote%5CMIURAOODPITREGISTRO_UFFICIALE(U)0000035_07-01-2016.pdf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hyperlink" Target="docenti%20di%20matematica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sintesi_docenti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OVA%20CLASSE%20DI%20CONCORSO.pdf" TargetMode="Externa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programmi_esame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programmi%5Cprogrammi_esame_matematica.pdf" TargetMode="External"/><Relationship Id="rId4" Type="http://schemas.openxmlformats.org/officeDocument/2006/relationships/hyperlink" Target="programmi%5Ctecnico" TargetMode="External"/><Relationship Id="rId5" Type="http://schemas.openxmlformats.org/officeDocument/2006/relationships/hyperlink" Target="programmi%5Cprofessionale" TargetMode="External"/><Relationship Id="rId6" Type="http://schemas.openxmlformats.org/officeDocument/2006/relationships/hyperlink" Target="programmi%5Cscientifico%5C5_1_scienze_applicate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programmi%5CAllegato_A_Programmi_concorso_2016_scienze_mat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note%5Cnota-2805-dell-11-dicembre-2015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59228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Formazione dei docenti </a:t>
            </a:r>
            <a:br>
              <a:rPr lang="it-IT" dirty="0" smtClean="0"/>
            </a:br>
            <a:r>
              <a:rPr lang="it-IT" dirty="0"/>
              <a:t>(</a:t>
            </a:r>
            <a:r>
              <a:rPr lang="it-IT" dirty="0" smtClean="0"/>
              <a:t>iniziale </a:t>
            </a:r>
            <a:r>
              <a:rPr lang="it-IT" dirty="0"/>
              <a:t>e in </a:t>
            </a:r>
            <a:r>
              <a:rPr lang="it-IT" dirty="0" smtClean="0"/>
              <a:t>servizio)</a:t>
            </a:r>
            <a:br>
              <a:rPr lang="it-IT" dirty="0" smtClean="0"/>
            </a:br>
            <a:r>
              <a:rPr lang="it-IT" dirty="0"/>
              <a:t>e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Legge 107/2015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it-IT" sz="1600" dirty="0" smtClean="0"/>
          </a:p>
          <a:p>
            <a:endParaRPr lang="it-IT" sz="1600" dirty="0"/>
          </a:p>
          <a:p>
            <a:endParaRPr lang="it-IT" sz="1600" dirty="0" smtClean="0"/>
          </a:p>
          <a:p>
            <a:endParaRPr lang="it-IT" sz="1600" dirty="0"/>
          </a:p>
          <a:p>
            <a:endParaRPr lang="it-IT" sz="1600" dirty="0" smtClean="0"/>
          </a:p>
          <a:p>
            <a:pPr algn="r"/>
            <a:r>
              <a:rPr lang="it-IT" sz="1600" dirty="0" smtClean="0"/>
              <a:t>Roma, 1 febbraio 2016</a:t>
            </a:r>
          </a:p>
          <a:p>
            <a:pPr algn="r"/>
            <a:r>
              <a:rPr lang="it-IT" sz="1600" dirty="0" smtClean="0"/>
              <a:t>G. Margiotta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24776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Comitato per la valutazione dei docenti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Composto da DS, 3 docenti, 2 genitori – 1 genitore/1 studente (I – II grado), componente esterno  individuato dall’USR (docente o DS o DT)</a:t>
            </a:r>
          </a:p>
          <a:p>
            <a:r>
              <a:rPr lang="it-IT" dirty="0" smtClean="0"/>
              <a:t>Durata triennale</a:t>
            </a:r>
          </a:p>
        </p:txBody>
      </p:sp>
    </p:spTree>
    <p:extLst>
      <p:ext uri="{BB962C8B-B14F-4D97-AF65-F5344CB8AC3E}">
        <p14:creationId xmlns:p14="http://schemas.microsoft.com/office/powerpoint/2010/main" val="2349425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Comitato per la </a:t>
            </a:r>
            <a:r>
              <a:rPr lang="it-IT" sz="3200" b="1" dirty="0" smtClean="0">
                <a:latin typeface="+mn-lt"/>
              </a:rPr>
              <a:t>valutazione </a:t>
            </a:r>
            <a:r>
              <a:rPr lang="it-IT" sz="3200" b="1" dirty="0">
                <a:latin typeface="+mn-lt"/>
              </a:rPr>
              <a:t>dei </a:t>
            </a:r>
            <a:r>
              <a:rPr lang="it-IT" sz="3200" b="1" dirty="0" smtClean="0">
                <a:latin typeface="+mn-lt"/>
              </a:rPr>
              <a:t>docenti</a:t>
            </a:r>
            <a:br>
              <a:rPr lang="it-IT" sz="3200" b="1" dirty="0" smtClean="0">
                <a:latin typeface="+mn-lt"/>
              </a:rPr>
            </a:br>
            <a:endParaRPr lang="it-IT" sz="3200" i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Individua i criteri di per la valorizzazione dei docenti sulla base</a:t>
            </a:r>
          </a:p>
          <a:p>
            <a:endParaRPr lang="it-IT" sz="1000" dirty="0" smtClean="0"/>
          </a:p>
          <a:p>
            <a:pPr lvl="1"/>
            <a:r>
              <a:rPr lang="it-IT" dirty="0"/>
              <a:t>della qualità </a:t>
            </a:r>
            <a:r>
              <a:rPr lang="it-IT" dirty="0" smtClean="0"/>
              <a:t>dell’insegnamento</a:t>
            </a:r>
          </a:p>
          <a:p>
            <a:pPr lvl="1"/>
            <a:r>
              <a:rPr lang="it-IT" dirty="0" smtClean="0"/>
              <a:t>del </a:t>
            </a:r>
            <a:r>
              <a:rPr lang="it-IT" dirty="0"/>
              <a:t>contributo </a:t>
            </a:r>
            <a:endParaRPr lang="it-IT" dirty="0" smtClean="0"/>
          </a:p>
          <a:p>
            <a:pPr lvl="2"/>
            <a:r>
              <a:rPr lang="it-IT" sz="2800" dirty="0" smtClean="0"/>
              <a:t>al </a:t>
            </a:r>
            <a:r>
              <a:rPr lang="it-IT" sz="2800" dirty="0"/>
              <a:t>miglioramento dell’istituzione scolastica, </a:t>
            </a:r>
            <a:endParaRPr lang="it-IT" sz="2800" dirty="0" smtClean="0"/>
          </a:p>
          <a:p>
            <a:pPr lvl="2"/>
            <a:r>
              <a:rPr lang="it-IT" sz="2800" dirty="0" smtClean="0"/>
              <a:t>al </a:t>
            </a:r>
            <a:r>
              <a:rPr lang="it-IT" sz="2800" dirty="0"/>
              <a:t>successo formativo e scolastico degli </a:t>
            </a:r>
            <a:r>
              <a:rPr lang="it-IT" sz="2800" dirty="0" smtClean="0"/>
              <a:t>studenti</a:t>
            </a:r>
            <a:endParaRPr lang="it-IT" sz="2800" u="sng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753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Comitato per la </a:t>
            </a:r>
            <a:r>
              <a:rPr lang="it-IT" sz="3200" b="1" dirty="0" smtClean="0">
                <a:latin typeface="+mn-lt"/>
              </a:rPr>
              <a:t>valutazione </a:t>
            </a:r>
            <a:r>
              <a:rPr lang="it-IT" sz="3200" b="1" dirty="0">
                <a:latin typeface="+mn-lt"/>
              </a:rPr>
              <a:t>dei </a:t>
            </a:r>
            <a:r>
              <a:rPr lang="it-IT" sz="3200" b="1" dirty="0" smtClean="0">
                <a:latin typeface="+mn-lt"/>
              </a:rPr>
              <a:t>docenti</a:t>
            </a:r>
            <a:br>
              <a:rPr lang="it-IT" sz="3200" b="1" dirty="0" smtClean="0">
                <a:latin typeface="+mn-lt"/>
              </a:rPr>
            </a:br>
            <a:endParaRPr lang="it-IT" sz="3200" i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 fontScale="925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3200" dirty="0" smtClean="0"/>
              <a:t>Individua </a:t>
            </a:r>
            <a:r>
              <a:rPr lang="it-IT" sz="3200" dirty="0"/>
              <a:t>i criteri di per la valorizzazione dei docenti sulla </a:t>
            </a:r>
            <a:r>
              <a:rPr lang="it-IT" sz="3200" dirty="0" smtClean="0"/>
              <a:t>base</a:t>
            </a:r>
          </a:p>
          <a:p>
            <a:pPr lvl="1"/>
            <a:r>
              <a:rPr lang="it-IT" dirty="0" smtClean="0"/>
              <a:t>dei </a:t>
            </a:r>
            <a:r>
              <a:rPr lang="it-IT" dirty="0"/>
              <a:t>risultati ottenuti dal docente o dal gruppo di docenti in </a:t>
            </a:r>
            <a:r>
              <a:rPr lang="it-IT" dirty="0" smtClean="0"/>
              <a:t>relazione</a:t>
            </a:r>
          </a:p>
          <a:p>
            <a:pPr lvl="2"/>
            <a:r>
              <a:rPr lang="it-IT" dirty="0" smtClean="0"/>
              <a:t> </a:t>
            </a:r>
            <a:r>
              <a:rPr lang="it-IT" sz="2800" dirty="0"/>
              <a:t>al potenziamento delle competenze degli alunni </a:t>
            </a:r>
            <a:endParaRPr lang="it-IT" sz="2800" dirty="0" smtClean="0"/>
          </a:p>
          <a:p>
            <a:pPr lvl="2"/>
            <a:r>
              <a:rPr lang="it-IT" sz="2800" dirty="0"/>
              <a:t>a</a:t>
            </a:r>
            <a:r>
              <a:rPr lang="it-IT" sz="2800" dirty="0" smtClean="0"/>
              <a:t>ll’innovazione </a:t>
            </a:r>
            <a:r>
              <a:rPr lang="it-IT" sz="2800" dirty="0"/>
              <a:t>didattica e </a:t>
            </a:r>
            <a:r>
              <a:rPr lang="it-IT" sz="2800" dirty="0" smtClean="0"/>
              <a:t>metodologica</a:t>
            </a:r>
          </a:p>
          <a:p>
            <a:pPr lvl="2"/>
            <a:r>
              <a:rPr lang="it-IT" sz="2800" dirty="0"/>
              <a:t>a</a:t>
            </a:r>
            <a:r>
              <a:rPr lang="it-IT" sz="2800" dirty="0" smtClean="0"/>
              <a:t>lla </a:t>
            </a:r>
            <a:r>
              <a:rPr lang="it-IT" sz="2800" dirty="0"/>
              <a:t>collaborazione alla ricerca </a:t>
            </a:r>
            <a:r>
              <a:rPr lang="it-IT" sz="2800" dirty="0" smtClean="0"/>
              <a:t>didattica</a:t>
            </a:r>
            <a:endParaRPr lang="it-IT" sz="2800" dirty="0"/>
          </a:p>
          <a:p>
            <a:pPr lvl="2"/>
            <a:r>
              <a:rPr lang="it-IT" sz="2800" dirty="0" smtClean="0"/>
              <a:t> </a:t>
            </a:r>
            <a:r>
              <a:rPr lang="it-IT" sz="2800" dirty="0"/>
              <a:t>alla </a:t>
            </a:r>
            <a:r>
              <a:rPr lang="it-IT" sz="2800" dirty="0" smtClean="0"/>
              <a:t>documentazione</a:t>
            </a:r>
          </a:p>
          <a:p>
            <a:pPr lvl="2"/>
            <a:r>
              <a:rPr lang="it-IT" sz="2800" dirty="0" smtClean="0"/>
              <a:t>diffusione </a:t>
            </a:r>
            <a:r>
              <a:rPr lang="it-IT" sz="2800" dirty="0"/>
              <a:t>di buone pratiche didattiche;</a:t>
            </a: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327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>
                <a:latin typeface="+mn-lt"/>
              </a:rPr>
              <a:t>Comitato per la </a:t>
            </a:r>
            <a:r>
              <a:rPr lang="it-IT" sz="3200" b="1" dirty="0" smtClean="0">
                <a:latin typeface="+mn-lt"/>
              </a:rPr>
              <a:t>valutazione </a:t>
            </a:r>
            <a:r>
              <a:rPr lang="it-IT" sz="3200" b="1" dirty="0">
                <a:latin typeface="+mn-lt"/>
              </a:rPr>
              <a:t>dei </a:t>
            </a:r>
            <a:r>
              <a:rPr lang="it-IT" sz="3200" b="1" dirty="0" smtClean="0">
                <a:latin typeface="+mn-lt"/>
              </a:rPr>
              <a:t>docenti</a:t>
            </a:r>
            <a:br>
              <a:rPr lang="it-IT" sz="3200" b="1" dirty="0" smtClean="0">
                <a:latin typeface="+mn-lt"/>
              </a:rPr>
            </a:br>
            <a:endParaRPr lang="it-IT" sz="3200" i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3200" dirty="0" smtClean="0"/>
              <a:t>Individua </a:t>
            </a:r>
            <a:r>
              <a:rPr lang="it-IT" sz="3200" dirty="0"/>
              <a:t>i criteri di per la valorizzazione dei docenti sulla base</a:t>
            </a:r>
          </a:p>
          <a:p>
            <a:pPr lvl="1"/>
            <a:r>
              <a:rPr lang="it-IT" dirty="0" smtClean="0"/>
              <a:t>delle </a:t>
            </a:r>
            <a:r>
              <a:rPr lang="it-IT" dirty="0"/>
              <a:t>responsabilità assunte </a:t>
            </a:r>
            <a:r>
              <a:rPr lang="it-IT" dirty="0" smtClean="0"/>
              <a:t>nel</a:t>
            </a:r>
          </a:p>
          <a:p>
            <a:pPr lvl="2"/>
            <a:r>
              <a:rPr lang="it-IT" dirty="0" smtClean="0"/>
              <a:t> </a:t>
            </a:r>
            <a:r>
              <a:rPr lang="it-IT" sz="2800" dirty="0"/>
              <a:t>coordinamento organizzativo e </a:t>
            </a:r>
            <a:r>
              <a:rPr lang="it-IT" sz="2800" dirty="0" smtClean="0"/>
              <a:t>didattico</a:t>
            </a:r>
          </a:p>
          <a:p>
            <a:pPr lvl="2"/>
            <a:r>
              <a:rPr lang="it-IT" sz="2800" dirty="0" smtClean="0"/>
              <a:t>nella </a:t>
            </a:r>
            <a:r>
              <a:rPr lang="it-IT" sz="2800" dirty="0"/>
              <a:t>formazione del </a:t>
            </a:r>
            <a:r>
              <a:rPr lang="it-IT" sz="2800" dirty="0" smtClean="0"/>
              <a:t>personale.</a:t>
            </a:r>
            <a:endParaRPr lang="it-IT" sz="2800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1926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Linee guida per la valutazione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 termine del triennio 2016/2018 monitoraggio criteri adottati (MIUR – UU.SS.RR)</a:t>
            </a:r>
          </a:p>
          <a:p>
            <a:r>
              <a:rPr lang="it-IT" dirty="0" smtClean="0"/>
              <a:t>Predisposizione delle linee guida (riviste periodicamente)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6164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Formazione e aggiornamento in servizio dei docenti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Libera iniziativa del docente – “Carta del docente”</a:t>
            </a:r>
          </a:p>
          <a:p>
            <a:pPr marL="514350" indent="-514350">
              <a:buFont typeface="+mj-lt"/>
              <a:buAutoNum type="arabicPeriod"/>
            </a:pP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 sistema (MIUR, USR, scuole e loro reti) – “Piano nazionale di formazione”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173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it-IT" sz="3200" b="1" dirty="0"/>
              <a:t>Libera iniziativa del docente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Lucida Grande"/>
              <a:buChar char="-"/>
            </a:pPr>
            <a:r>
              <a:rPr lang="it-IT" b="1" i="1" dirty="0"/>
              <a:t>Carta elettronica per l’aggiornamento e la formazione docenti a tempo indeterminato</a:t>
            </a:r>
            <a:endParaRPr lang="it-IT" b="1" i="1" dirty="0" smtClean="0"/>
          </a:p>
          <a:p>
            <a:pPr lvl="0"/>
            <a:r>
              <a:rPr lang="it-IT" i="1" dirty="0" smtClean="0"/>
              <a:t>per </a:t>
            </a:r>
            <a:r>
              <a:rPr lang="it-IT" i="1" dirty="0"/>
              <a:t>sostenere</a:t>
            </a:r>
            <a:r>
              <a:rPr lang="it-IT" dirty="0"/>
              <a:t> la </a:t>
            </a:r>
            <a:r>
              <a:rPr lang="it-IT" dirty="0" smtClean="0"/>
              <a:t>libera iniziativa per la formazione </a:t>
            </a:r>
            <a:r>
              <a:rPr lang="it-IT" dirty="0"/>
              <a:t>continua dei docenti di ogni ordine e </a:t>
            </a:r>
            <a:r>
              <a:rPr lang="it-IT" dirty="0" smtClean="0"/>
              <a:t>grado; </a:t>
            </a:r>
          </a:p>
          <a:p>
            <a:pPr lvl="0"/>
            <a:r>
              <a:rPr lang="it-IT" i="1" dirty="0" smtClean="0"/>
              <a:t>valorizzare</a:t>
            </a:r>
            <a:r>
              <a:rPr lang="it-IT" dirty="0" smtClean="0"/>
              <a:t> </a:t>
            </a:r>
            <a:r>
              <a:rPr lang="it-IT" dirty="0"/>
              <a:t>le competenze </a:t>
            </a:r>
            <a:r>
              <a:rPr lang="it-IT" dirty="0" smtClean="0"/>
              <a:t>professionali</a:t>
            </a:r>
          </a:p>
          <a:p>
            <a:pPr lvl="0"/>
            <a:r>
              <a:rPr lang="it-IT" dirty="0" smtClean="0"/>
              <a:t>importo di € 500 </a:t>
            </a:r>
            <a:r>
              <a:rPr lang="it-IT" sz="2800" dirty="0" smtClean="0"/>
              <a:t>(Stanziati € 381.137 per il 2015);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418197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Libera iniziativa del docente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per </a:t>
            </a:r>
            <a:r>
              <a:rPr lang="it-IT" dirty="0"/>
              <a:t>l’acquisto di libri e di testi, anche in formato </a:t>
            </a:r>
            <a:r>
              <a:rPr lang="it-IT" dirty="0" smtClean="0"/>
              <a:t>digitale;</a:t>
            </a:r>
            <a:endParaRPr lang="it-IT" dirty="0"/>
          </a:p>
          <a:p>
            <a:pPr lvl="0"/>
            <a:r>
              <a:rPr lang="it-IT" dirty="0"/>
              <a:t>di pubblicazioni e di riviste comunque utili all’aggiornamento </a:t>
            </a:r>
            <a:r>
              <a:rPr lang="it-IT" dirty="0" smtClean="0"/>
              <a:t>professionale;</a:t>
            </a:r>
            <a:endParaRPr lang="it-IT" dirty="0"/>
          </a:p>
          <a:p>
            <a:pPr lvl="0"/>
            <a:r>
              <a:rPr lang="it-IT" dirty="0"/>
              <a:t>per l’acquisto di </a:t>
            </a:r>
            <a:r>
              <a:rPr lang="it-IT" i="1" dirty="0"/>
              <a:t>hardware </a:t>
            </a:r>
            <a:r>
              <a:rPr lang="it-IT" dirty="0"/>
              <a:t>e </a:t>
            </a:r>
            <a:r>
              <a:rPr lang="it-IT" i="1" dirty="0" smtClean="0"/>
              <a:t>software;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3036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Libera iniziativa del docente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per l’iscrizione a </a:t>
            </a:r>
            <a:r>
              <a:rPr lang="it-IT" dirty="0"/>
              <a:t>corsi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per </a:t>
            </a:r>
            <a:r>
              <a:rPr lang="it-IT" dirty="0"/>
              <a:t>attività di aggiornamento e di qualificazione delle competenze professionali </a:t>
            </a:r>
            <a:r>
              <a:rPr lang="it-IT" dirty="0" smtClean="0"/>
              <a:t>svolti </a:t>
            </a:r>
            <a:r>
              <a:rPr lang="it-IT" dirty="0"/>
              <a:t>da enti accreditati presso il </a:t>
            </a:r>
            <a:r>
              <a:rPr lang="it-IT" dirty="0" smtClean="0"/>
              <a:t>MIUR;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196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Libera iniziativa del docente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per </a:t>
            </a:r>
            <a:r>
              <a:rPr lang="it-IT" dirty="0"/>
              <a:t>l’iscrizione </a:t>
            </a:r>
          </a:p>
          <a:p>
            <a:pPr lvl="1"/>
            <a:r>
              <a:rPr lang="it-IT" sz="3200" dirty="0" smtClean="0"/>
              <a:t>a </a:t>
            </a:r>
            <a:r>
              <a:rPr lang="it-IT" sz="3200" dirty="0"/>
              <a:t>corsi di </a:t>
            </a:r>
            <a:r>
              <a:rPr lang="it-IT" sz="3200" dirty="0" smtClean="0"/>
              <a:t>laurea </a:t>
            </a:r>
          </a:p>
          <a:p>
            <a:pPr lvl="1"/>
            <a:r>
              <a:rPr lang="it-IT" sz="3200" dirty="0" smtClean="0"/>
              <a:t>di </a:t>
            </a:r>
            <a:r>
              <a:rPr lang="it-IT" sz="3200" dirty="0"/>
              <a:t>laurea </a:t>
            </a:r>
            <a:r>
              <a:rPr lang="it-IT" sz="3200" dirty="0" smtClean="0"/>
              <a:t>magistrale </a:t>
            </a:r>
          </a:p>
          <a:p>
            <a:pPr lvl="1"/>
            <a:r>
              <a:rPr lang="it-IT" sz="3200" dirty="0" smtClean="0"/>
              <a:t>specialistica </a:t>
            </a:r>
            <a:r>
              <a:rPr lang="it-IT" sz="3200" dirty="0"/>
              <a:t>o a ciclo </a:t>
            </a:r>
            <a:r>
              <a:rPr lang="it-IT" sz="3200" dirty="0" smtClean="0"/>
              <a:t>unico</a:t>
            </a:r>
          </a:p>
          <a:p>
            <a:pPr lvl="1"/>
            <a:r>
              <a:rPr lang="it-IT" sz="3200" dirty="0" smtClean="0"/>
              <a:t>corsi </a:t>
            </a:r>
            <a:r>
              <a:rPr lang="it-IT" sz="3200" i="1" dirty="0"/>
              <a:t>post </a:t>
            </a:r>
            <a:r>
              <a:rPr lang="it-IT" sz="3200" i="1" dirty="0" err="1"/>
              <a:t>lauream</a:t>
            </a:r>
            <a:r>
              <a:rPr lang="it-IT" sz="3200" i="1" dirty="0"/>
              <a:t> </a:t>
            </a:r>
            <a:r>
              <a:rPr lang="it-IT" sz="3200" dirty="0"/>
              <a:t>o a </a:t>
            </a:r>
            <a:r>
              <a:rPr lang="it-IT" sz="3200" i="1" dirty="0"/>
              <a:t>master </a:t>
            </a:r>
            <a:r>
              <a:rPr lang="it-IT" sz="3200" dirty="0"/>
              <a:t>universitari inerenti al profilo </a:t>
            </a:r>
            <a:r>
              <a:rPr lang="it-IT" sz="3200" dirty="0" smtClean="0"/>
              <a:t>professionale;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099419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it-IT" sz="3200" b="1" dirty="0" smtClean="0"/>
              <a:t>Organizzazione e finalità della riforma del sistema nazionale di istruzione e formazione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Piena attuazione dell’autonomia scolastica</a:t>
            </a:r>
          </a:p>
          <a:p>
            <a:r>
              <a:rPr lang="it-IT" dirty="0" smtClean="0"/>
              <a:t>Ruolo centrale della scuola nella società della conoscenza (per innalzare i livelli di competenza)</a:t>
            </a:r>
          </a:p>
          <a:p>
            <a:r>
              <a:rPr lang="it-IT" dirty="0" smtClean="0"/>
              <a:t>Scuola aperta, quale laboratorio permanente di ricerca, sperimentazione e innovazione didattica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3218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Libera iniziativa del docente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3200" dirty="0"/>
              <a:t>per rappresentazioni teatrali e </a:t>
            </a:r>
            <a:r>
              <a:rPr lang="it-IT" sz="3200" dirty="0" smtClean="0"/>
              <a:t>cinematografiche</a:t>
            </a:r>
            <a:r>
              <a:rPr lang="it-IT" sz="3200" dirty="0"/>
              <a:t>;</a:t>
            </a:r>
            <a:endParaRPr lang="it-IT" sz="3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it-IT" sz="3200" dirty="0" smtClean="0"/>
              <a:t>per ingresso </a:t>
            </a:r>
            <a:r>
              <a:rPr lang="it-IT" sz="3200" dirty="0"/>
              <a:t>a musei, mostre ed eventi culturali e spettacoli dal </a:t>
            </a:r>
            <a:r>
              <a:rPr lang="it-IT" sz="3200" dirty="0" smtClean="0"/>
              <a:t>vivo; </a:t>
            </a:r>
            <a:endParaRPr lang="it-IT" sz="3200" dirty="0"/>
          </a:p>
          <a:p>
            <a:r>
              <a:rPr lang="it-IT" dirty="0" smtClean="0"/>
              <a:t>per </a:t>
            </a:r>
            <a:r>
              <a:rPr lang="it-IT" dirty="0"/>
              <a:t>iniziative coerenti con le attività individuate nell’ambito del piano triennale dell’offerta formativa delle scuole e del Piano nazionale di </a:t>
            </a:r>
            <a:r>
              <a:rPr lang="it-IT" dirty="0" smtClean="0"/>
              <a:t>formazione.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446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Formazione in servizio dei docenti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Nell’ambito </a:t>
            </a:r>
            <a:r>
              <a:rPr lang="it-IT" dirty="0"/>
              <a:t>degli adempimenti connessi alla funzione docente, </a:t>
            </a:r>
          </a:p>
          <a:p>
            <a:pPr marL="0" indent="0">
              <a:buNone/>
            </a:pPr>
            <a:r>
              <a:rPr lang="it-IT" dirty="0"/>
              <a:t>la </a:t>
            </a:r>
            <a:r>
              <a:rPr lang="it-IT" b="1" dirty="0"/>
              <a:t>formazione</a:t>
            </a:r>
            <a:r>
              <a:rPr lang="it-IT" dirty="0"/>
              <a:t> in servizio dei docenti di ruolo è </a:t>
            </a:r>
            <a:r>
              <a:rPr lang="it-IT" b="1" dirty="0"/>
              <a:t>obbligatoria</a:t>
            </a:r>
            <a:r>
              <a:rPr lang="it-IT" dirty="0"/>
              <a:t>, </a:t>
            </a:r>
            <a:r>
              <a:rPr lang="it-IT" b="1" dirty="0"/>
              <a:t>permanente</a:t>
            </a:r>
            <a:r>
              <a:rPr lang="it-IT" dirty="0"/>
              <a:t> e </a:t>
            </a:r>
            <a:r>
              <a:rPr lang="it-IT" b="1" dirty="0" smtClean="0"/>
              <a:t>strutturale</a:t>
            </a:r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89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Formazione in servizio dei docenti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attività di formazione sono definite dalle singole istituzioni scolastiche in coerenza </a:t>
            </a:r>
          </a:p>
          <a:p>
            <a:pPr lvl="1"/>
            <a:r>
              <a:rPr lang="it-IT" dirty="0" smtClean="0"/>
              <a:t>con il </a:t>
            </a:r>
            <a:r>
              <a:rPr lang="it-IT" b="1" dirty="0" smtClean="0"/>
              <a:t>piano triennale dell’offerta formativa;</a:t>
            </a:r>
          </a:p>
          <a:p>
            <a:pPr lvl="1"/>
            <a:r>
              <a:rPr lang="it-IT" dirty="0" smtClean="0"/>
              <a:t>con i risultati emersi dai piani di miglioramento delle istituzioni scolastiche previsti dal D.P.R. del  28 marzo 2013, n. 80.</a:t>
            </a:r>
          </a:p>
          <a:p>
            <a:pPr marL="400050" lvl="1" indent="0">
              <a:buNone/>
            </a:pPr>
            <a:r>
              <a:rPr lang="it-IT" sz="3200" dirty="0" smtClean="0"/>
              <a:t>sulla base delle priorità nazionali indicate nel </a:t>
            </a:r>
            <a:r>
              <a:rPr lang="it-IT" sz="3200" b="1" dirty="0" smtClean="0"/>
              <a:t>Piano nazionale di formazione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814503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Piano nazionale di formazione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b="1" dirty="0"/>
              <a:t>A</a:t>
            </a:r>
            <a:r>
              <a:rPr lang="it-IT" b="1" dirty="0" smtClean="0"/>
              <a:t>dottato ogni tre anni </a:t>
            </a:r>
            <a:r>
              <a:rPr lang="it-IT" dirty="0" smtClean="0"/>
              <a:t>con DM (</a:t>
            </a:r>
            <a:r>
              <a:rPr lang="it-IT" sz="2800" dirty="0" smtClean="0"/>
              <a:t>in fase di definizione</a:t>
            </a:r>
            <a:r>
              <a:rPr lang="it-IT" dirty="0" smtClean="0"/>
              <a:t>), sentite le organizzazioni sindacali rappresentative di categoria</a:t>
            </a:r>
          </a:p>
          <a:p>
            <a:pPr lvl="0"/>
            <a:r>
              <a:rPr lang="it-IT" dirty="0" smtClean="0"/>
              <a:t>Autorizzata la spesa di </a:t>
            </a:r>
            <a:r>
              <a:rPr lang="it-IT" b="1" dirty="0" smtClean="0"/>
              <a:t>€ 40  milioni </a:t>
            </a:r>
            <a:r>
              <a:rPr lang="it-IT" dirty="0" smtClean="0"/>
              <a:t>annui a decorrere dal </a:t>
            </a:r>
            <a:r>
              <a:rPr lang="it-IT" b="1" dirty="0" smtClean="0"/>
              <a:t>2016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3274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Piano nazionale di formazione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 smtClean="0"/>
              <a:t>Indicazioni per la definizione del piano triennale 2016/2018 (nota DPIT 357/1/2016)   </a:t>
            </a:r>
          </a:p>
          <a:p>
            <a:pPr lvl="0"/>
            <a:r>
              <a:rPr lang="it-IT" dirty="0" smtClean="0"/>
              <a:t>Azioni nazionali su temi strategici</a:t>
            </a:r>
          </a:p>
          <a:p>
            <a:pPr lvl="1"/>
            <a:r>
              <a:rPr lang="it-IT" sz="3100" dirty="0" smtClean="0"/>
              <a:t>Competenze digitali e per l’innovazione didattica e metodologica;</a:t>
            </a:r>
          </a:p>
          <a:p>
            <a:pPr lvl="1"/>
            <a:r>
              <a:rPr lang="it-IT" sz="3100" dirty="0" smtClean="0"/>
              <a:t>Competenze linguistiche;</a:t>
            </a:r>
          </a:p>
          <a:p>
            <a:pPr lvl="1"/>
            <a:r>
              <a:rPr lang="it-IT" sz="3100" dirty="0" smtClean="0"/>
              <a:t>Alternanza suola-lavoro e l’imprenditorialità;</a:t>
            </a:r>
          </a:p>
        </p:txBody>
      </p:sp>
      <p:sp>
        <p:nvSpPr>
          <p:cNvPr id="4" name="Connettore 3">
            <a:hlinkClick r:id="rId2" action="ppaction://hlinkfile"/>
          </p:cNvPr>
          <p:cNvSpPr/>
          <p:nvPr/>
        </p:nvSpPr>
        <p:spPr>
          <a:xfrm>
            <a:off x="6588224" y="2240868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3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Piano nazionale di formazione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t-IT" dirty="0" smtClean="0"/>
              <a:t>Indicazioni per la definizione del piano triennale 2016/2018 (nota DPIT 35 - 7/1/2016)   </a:t>
            </a:r>
          </a:p>
          <a:p>
            <a:pPr lvl="0"/>
            <a:r>
              <a:rPr lang="it-IT" dirty="0" smtClean="0"/>
              <a:t>Azioni nazionali su temi strategici</a:t>
            </a:r>
          </a:p>
          <a:p>
            <a:pPr lvl="1"/>
            <a:r>
              <a:rPr lang="it-IT" sz="3100" dirty="0" smtClean="0"/>
              <a:t>Inclusione, disabilità, integrazione, competenze di cittadinanza globale;</a:t>
            </a:r>
          </a:p>
          <a:p>
            <a:pPr lvl="1"/>
            <a:r>
              <a:rPr lang="it-IT" sz="3100" dirty="0" smtClean="0"/>
              <a:t>Potenziamento competenze di base  (lettura e comprensione, competenze logico-argomentative, competenze matematiche);</a:t>
            </a:r>
          </a:p>
          <a:p>
            <a:pPr lvl="1"/>
            <a:r>
              <a:rPr lang="it-IT" sz="3100" dirty="0" smtClean="0"/>
              <a:t>Valutazione.</a:t>
            </a:r>
          </a:p>
        </p:txBody>
      </p:sp>
    </p:spTree>
    <p:extLst>
      <p:ext uri="{BB962C8B-B14F-4D97-AF65-F5344CB8AC3E}">
        <p14:creationId xmlns:p14="http://schemas.microsoft.com/office/powerpoint/2010/main" val="191409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Piano nazionale di formazione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 smtClean="0"/>
              <a:t>Indicazioni per la definizione del piano triennale 2016/2018 (nota DPIT 35- 7/1/2016)   </a:t>
            </a:r>
          </a:p>
          <a:p>
            <a:pPr lvl="0"/>
            <a:r>
              <a:rPr lang="it-IT" dirty="0" smtClean="0"/>
              <a:t>Coinvolgimento nelle azioni nazionali di </a:t>
            </a:r>
            <a:r>
              <a:rPr lang="it-IT" i="1" dirty="0" smtClean="0"/>
              <a:t>figure strategiche</a:t>
            </a:r>
            <a:r>
              <a:rPr lang="it-IT" dirty="0" smtClean="0"/>
              <a:t>, docenti in grado di accompagnare i colleghi nei processi di ricerca didattica, formazione sul campo, innovazioni in aula</a:t>
            </a:r>
          </a:p>
        </p:txBody>
      </p:sp>
    </p:spTree>
    <p:extLst>
      <p:ext uri="{BB962C8B-B14F-4D97-AF65-F5344CB8AC3E}">
        <p14:creationId xmlns:p14="http://schemas.microsoft.com/office/powerpoint/2010/main" val="252219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Piano nazionale di formazione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 smtClean="0"/>
              <a:t>Collegio docenti, nelle sue diverse articolazioni, elabora il programmi di formazione in servizio, sulla base 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P</a:t>
            </a:r>
            <a:r>
              <a:rPr lang="it-IT" dirty="0" smtClean="0"/>
              <a:t>riorità nazionali;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/>
              <a:t>A</a:t>
            </a:r>
            <a:r>
              <a:rPr lang="it-IT" dirty="0" smtClean="0"/>
              <a:t>nalisi dei bisogni dei docenti;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/>
              <a:t>Esigenze dell’istituto evidenziate dal RAV;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/>
              <a:t>Piani di miglioramento (</a:t>
            </a:r>
            <a:r>
              <a:rPr lang="it-IT" dirty="0" err="1" smtClean="0"/>
              <a:t>PdM</a:t>
            </a:r>
            <a:r>
              <a:rPr lang="it-IT" dirty="0" smtClean="0"/>
              <a:t>);</a:t>
            </a:r>
          </a:p>
          <a:p>
            <a:pPr marL="514350" lvl="0" indent="-514350">
              <a:buFont typeface="+mj-lt"/>
              <a:buAutoNum type="arabicPeriod"/>
            </a:pPr>
            <a:r>
              <a:rPr lang="it-IT" dirty="0" smtClean="0"/>
              <a:t>Proposte di innovazioni.</a:t>
            </a:r>
          </a:p>
          <a:p>
            <a:pPr marL="514350" lvl="0" indent="-514350">
              <a:buFont typeface="+mj-lt"/>
              <a:buAutoNum type="arabicPeriod"/>
            </a:pPr>
            <a:endParaRPr lang="it-IT" b="1" dirty="0" smtClean="0"/>
          </a:p>
          <a:p>
            <a:pPr marL="514350" lvl="0" indent="-514350">
              <a:buFont typeface="+mj-lt"/>
              <a:buAutoNum type="arabicPeriod"/>
            </a:pPr>
            <a:endParaRPr lang="it-IT" b="1" dirty="0" smtClean="0"/>
          </a:p>
          <a:p>
            <a:pPr marL="514350" lvl="0" indent="-514350">
              <a:buFont typeface="+mj-lt"/>
              <a:buAutoNum type="arabicPeriod"/>
            </a:pPr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107888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Piano nazionale di formazione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t-IT" b="1" dirty="0" smtClean="0"/>
              <a:t>Modelli di formazione basati su percorsi significativi di sviluppo e ricerca professionale, docenti soggetti attivi dei processi</a:t>
            </a:r>
          </a:p>
          <a:p>
            <a:pPr marL="0" lvl="0" indent="0">
              <a:buNone/>
            </a:pPr>
            <a:r>
              <a:rPr lang="it-IT" b="1" dirty="0" smtClean="0"/>
              <a:t>(</a:t>
            </a:r>
            <a:r>
              <a:rPr lang="it-IT" i="1" dirty="0" smtClean="0"/>
              <a:t>Laboratori, workshop, ricerca-azione, </a:t>
            </a:r>
            <a:r>
              <a:rPr lang="it-IT" i="1" dirty="0" err="1" smtClean="0"/>
              <a:t>peer</a:t>
            </a:r>
            <a:r>
              <a:rPr lang="it-IT" i="1" dirty="0" smtClean="0"/>
              <a:t> </a:t>
            </a:r>
            <a:r>
              <a:rPr lang="it-IT" i="1" dirty="0" err="1" smtClean="0"/>
              <a:t>review</a:t>
            </a:r>
            <a:r>
              <a:rPr lang="it-IT" i="1" dirty="0" smtClean="0"/>
              <a:t>, comunità di pratiche, social networking, mappatura delle competenze, </a:t>
            </a:r>
            <a:r>
              <a:rPr lang="is-IS" i="1" dirty="0" smtClean="0"/>
              <a:t>…</a:t>
            </a:r>
            <a:r>
              <a:rPr lang="is-IS" b="1" dirty="0" smtClean="0"/>
              <a:t>)</a:t>
            </a:r>
          </a:p>
          <a:p>
            <a:pPr marL="0" lvl="0" indent="0">
              <a:buNone/>
            </a:pPr>
            <a:r>
              <a:rPr lang="it-IT" dirty="0" smtClean="0"/>
              <a:t>Distribuzione equilibrata tra attività in presenza, studio personale, riflessione e documentazione, lavoro in rete, rielaborazione e rendicontazione degli apprendimenti</a:t>
            </a:r>
          </a:p>
          <a:p>
            <a:pPr marL="514350" lvl="0" indent="-514350">
              <a:buFont typeface="+mj-lt"/>
              <a:buAutoNum type="arabicPeriod"/>
            </a:pPr>
            <a:endParaRPr lang="it-IT" b="1" dirty="0" smtClean="0"/>
          </a:p>
          <a:p>
            <a:pPr marL="514350" lvl="0" indent="-514350">
              <a:buFont typeface="+mj-lt"/>
              <a:buAutoNum type="arabicPeriod"/>
            </a:pPr>
            <a:endParaRPr lang="it-IT" b="1" dirty="0" smtClean="0"/>
          </a:p>
        </p:txBody>
      </p:sp>
    </p:spTree>
    <p:extLst>
      <p:ext uri="{BB962C8B-B14F-4D97-AF65-F5344CB8AC3E}">
        <p14:creationId xmlns:p14="http://schemas.microsoft.com/office/powerpoint/2010/main" val="3664680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hlinkClick r:id="rId2" action="ppaction://hlinkfile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0" t="6000" r="12279" b="53500"/>
          <a:stretch/>
        </p:blipFill>
        <p:spPr>
          <a:xfrm>
            <a:off x="-13652" y="186819"/>
            <a:ext cx="9144000" cy="6554549"/>
          </a:xfrm>
          <a:prstGeom prst="rect">
            <a:avLst/>
          </a:prstGeom>
        </p:spPr>
      </p:pic>
      <p:sp>
        <p:nvSpPr>
          <p:cNvPr id="2" name="Connettore 1">
            <a:hlinkClick r:id="rId4" action="ppaction://hlinkfile"/>
          </p:cNvPr>
          <p:cNvSpPr/>
          <p:nvPr/>
        </p:nvSpPr>
        <p:spPr>
          <a:xfrm>
            <a:off x="8901748" y="6629400"/>
            <a:ext cx="228600" cy="2286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765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 smtClean="0"/>
              <a:t>Organizzazione scolastica</a:t>
            </a:r>
            <a:br>
              <a:rPr lang="it-IT" sz="3200" b="1" dirty="0" smtClean="0"/>
            </a:br>
            <a:r>
              <a:rPr lang="it-IT" sz="3200" b="1" dirty="0" smtClean="0"/>
              <a:t>Programmazione triennale dell’offerta formativa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Curricolo della scuola</a:t>
            </a:r>
          </a:p>
          <a:p>
            <a:r>
              <a:rPr lang="it-IT" dirty="0" smtClean="0"/>
              <a:t>Potenziamento dei saperi e delle competenze</a:t>
            </a:r>
          </a:p>
          <a:p>
            <a:r>
              <a:rPr lang="it-IT" dirty="0" smtClean="0"/>
              <a:t>Docenti organico funzionale per attività di</a:t>
            </a:r>
          </a:p>
          <a:p>
            <a:pPr marL="2239963" lvl="1"/>
            <a:r>
              <a:rPr lang="it-IT" dirty="0" smtClean="0"/>
              <a:t>Insegnamento</a:t>
            </a:r>
          </a:p>
          <a:p>
            <a:pPr marL="2239963" lvl="1"/>
            <a:r>
              <a:rPr lang="it-IT" dirty="0" smtClean="0"/>
              <a:t>Potenziamento</a:t>
            </a:r>
          </a:p>
          <a:p>
            <a:pPr marL="2239963" lvl="1"/>
            <a:r>
              <a:rPr lang="it-IT" dirty="0" smtClean="0"/>
              <a:t>Sostegno</a:t>
            </a:r>
          </a:p>
          <a:p>
            <a:pPr marL="2239963" lvl="1"/>
            <a:r>
              <a:rPr lang="it-IT" dirty="0" smtClean="0"/>
              <a:t>Organizzazione</a:t>
            </a:r>
          </a:p>
          <a:p>
            <a:pPr marL="2239963" lvl="1"/>
            <a:r>
              <a:rPr lang="it-IT" dirty="0" smtClean="0"/>
              <a:t>Progettazione</a:t>
            </a:r>
          </a:p>
          <a:p>
            <a:pPr marL="2239963" lvl="1"/>
            <a:r>
              <a:rPr lang="it-IT" dirty="0" smtClean="0"/>
              <a:t>Coordinamento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3113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Procedure di assunzioni del personale docente</a:t>
            </a:r>
            <a:br>
              <a:rPr lang="it-IT" sz="3200" b="1" dirty="0" smtClean="0">
                <a:latin typeface="+mn-lt"/>
              </a:rPr>
            </a:br>
            <a:r>
              <a:rPr lang="it-IT" sz="3200" b="1" dirty="0"/>
              <a:t>C</a:t>
            </a:r>
            <a:r>
              <a:rPr lang="it-IT" sz="3200" b="1" dirty="0" smtClean="0"/>
              <a:t>oncorso pubblico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endParaRPr lang="it-IT" sz="2800" dirty="0" smtClean="0"/>
          </a:p>
          <a:p>
            <a:pPr lvl="0"/>
            <a:r>
              <a:rPr lang="it-IT" sz="3500" dirty="0"/>
              <a:t>B</a:t>
            </a:r>
            <a:r>
              <a:rPr lang="it-IT" sz="3500" dirty="0" smtClean="0"/>
              <a:t>andisce</a:t>
            </a:r>
            <a:r>
              <a:rPr lang="it-IT" sz="3500" dirty="0"/>
              <a:t>, </a:t>
            </a:r>
            <a:r>
              <a:rPr lang="it-IT" sz="3500" b="1" dirty="0"/>
              <a:t>entro il 1º dicembre </a:t>
            </a:r>
            <a:r>
              <a:rPr lang="it-IT" sz="3500" b="1" dirty="0" smtClean="0"/>
              <a:t>2015 (slittato a febbraio 2016?)</a:t>
            </a:r>
            <a:r>
              <a:rPr lang="it-IT" sz="3500" dirty="0" smtClean="0"/>
              <a:t>, </a:t>
            </a:r>
            <a:r>
              <a:rPr lang="it-IT" sz="3500" dirty="0"/>
              <a:t>un concorso per titoli ed esami per l’assunzione a tempo indeterminato di personale docente per le istituzioni scolastiche ed educative </a:t>
            </a:r>
            <a:r>
              <a:rPr lang="it-IT" sz="3500" dirty="0" smtClean="0"/>
              <a:t>statali</a:t>
            </a:r>
          </a:p>
          <a:p>
            <a:pPr lvl="0"/>
            <a:r>
              <a:rPr lang="it-IT" sz="3500" b="1" dirty="0" smtClean="0"/>
              <a:t>5 Decreti </a:t>
            </a:r>
            <a:r>
              <a:rPr lang="it-IT" sz="3500" dirty="0" smtClean="0"/>
              <a:t>al parere del CSPI </a:t>
            </a:r>
            <a:r>
              <a:rPr lang="it-IT" sz="2800" dirty="0" smtClean="0"/>
              <a:t>(</a:t>
            </a:r>
            <a:r>
              <a:rPr lang="it-IT" sz="2800" dirty="0"/>
              <a:t>prove e programmi, tabella dei titoli, requisiti dei componenti di commissione, ambiti disciplinari, riconoscimento dei titoli di specializzazione in italiano L2</a:t>
            </a:r>
            <a:r>
              <a:rPr lang="it-IT" dirty="0" smtClean="0"/>
              <a:t>) espresso 28/01/2016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4837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Procedure di assunzioni del personale docente</a:t>
            </a:r>
            <a:br>
              <a:rPr lang="it-IT" sz="3200" b="1" dirty="0" smtClean="0">
                <a:latin typeface="+mn-lt"/>
              </a:rPr>
            </a:br>
            <a:r>
              <a:rPr lang="it-IT" sz="3200" b="1" dirty="0"/>
              <a:t>C</a:t>
            </a:r>
            <a:r>
              <a:rPr lang="it-IT" sz="3200" b="1" dirty="0" smtClean="0"/>
              <a:t>oncorso pubblico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sz="2800" dirty="0"/>
              <a:t>P</a:t>
            </a:r>
            <a:r>
              <a:rPr lang="it-IT" sz="2800" dirty="0" smtClean="0"/>
              <a:t>er </a:t>
            </a:r>
            <a:r>
              <a:rPr lang="it-IT" sz="2800" dirty="0"/>
              <a:t>ciascuna classe di concorso o tipologia di posto possono </a:t>
            </a:r>
            <a:r>
              <a:rPr lang="it-IT" sz="2800" b="1" dirty="0"/>
              <a:t>accedere</a:t>
            </a:r>
            <a:r>
              <a:rPr lang="it-IT" sz="2800" dirty="0"/>
              <a:t> alle </a:t>
            </a:r>
            <a:r>
              <a:rPr lang="it-IT" sz="2800" b="1" dirty="0"/>
              <a:t>procedure</a:t>
            </a:r>
            <a:r>
              <a:rPr lang="it-IT" sz="2800" dirty="0"/>
              <a:t> </a:t>
            </a:r>
            <a:r>
              <a:rPr lang="it-IT" sz="2800" b="1" dirty="0"/>
              <a:t>concorsuali</a:t>
            </a:r>
            <a:r>
              <a:rPr lang="it-IT" sz="2800" dirty="0"/>
              <a:t> per titoli ed </a:t>
            </a:r>
            <a:r>
              <a:rPr lang="it-IT" sz="2800" dirty="0" smtClean="0"/>
              <a:t>esami</a:t>
            </a:r>
            <a:r>
              <a:rPr lang="it-IT" sz="2800" dirty="0"/>
              <a:t> </a:t>
            </a:r>
            <a:r>
              <a:rPr lang="it-IT" sz="2800" dirty="0" smtClean="0"/>
              <a:t> </a:t>
            </a:r>
            <a:r>
              <a:rPr lang="it-IT" sz="2800" dirty="0"/>
              <a:t>esclusivamente i candidati in possesso del relativo titolo di abilitazione all’insegnamento </a:t>
            </a:r>
          </a:p>
          <a:p>
            <a:r>
              <a:rPr lang="it-IT" sz="2800" b="1" dirty="0" smtClean="0"/>
              <a:t>Non può </a:t>
            </a:r>
            <a:r>
              <a:rPr lang="it-IT" sz="2800" dirty="0"/>
              <a:t>comunque partecipare il </a:t>
            </a:r>
            <a:r>
              <a:rPr lang="it-IT" sz="2800" b="1" dirty="0"/>
              <a:t>personale docente</a:t>
            </a:r>
            <a:r>
              <a:rPr lang="it-IT" sz="2800" dirty="0"/>
              <a:t> </a:t>
            </a:r>
            <a:r>
              <a:rPr lang="it-IT" sz="2800" b="1" dirty="0"/>
              <a:t>ed educativo</a:t>
            </a:r>
            <a:r>
              <a:rPr lang="it-IT" sz="2800" dirty="0"/>
              <a:t> già </a:t>
            </a:r>
            <a:r>
              <a:rPr lang="it-IT" sz="2800" b="1" dirty="0"/>
              <a:t>assunto</a:t>
            </a:r>
            <a:r>
              <a:rPr lang="it-IT" sz="2800" dirty="0"/>
              <a:t> su posti e cattedre </a:t>
            </a:r>
            <a:r>
              <a:rPr lang="it-IT" sz="2800" b="1" dirty="0"/>
              <a:t>con contratto individuale di lavoro a tempo indeterminato</a:t>
            </a:r>
            <a:r>
              <a:rPr lang="it-IT" sz="2800" dirty="0"/>
              <a:t> nelle scuole statali.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7876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309634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400" dirty="0" smtClean="0"/>
              <a:t>entro </a:t>
            </a:r>
            <a:r>
              <a:rPr lang="it-IT" sz="2400" dirty="0"/>
              <a:t>diciotto mesi 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233712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 Riordino </a:t>
            </a:r>
            <a:r>
              <a:rPr lang="it-IT" dirty="0"/>
              <a:t>delle </a:t>
            </a:r>
            <a:r>
              <a:rPr lang="it-IT" b="1" dirty="0"/>
              <a:t>disposizioni normative </a:t>
            </a:r>
            <a:r>
              <a:rPr lang="it-IT" dirty="0"/>
              <a:t>in materia di </a:t>
            </a:r>
            <a:r>
              <a:rPr lang="it-IT" b="1" dirty="0"/>
              <a:t>sistema nazionale di </a:t>
            </a:r>
            <a:r>
              <a:rPr lang="it-IT" b="1" dirty="0" smtClean="0"/>
              <a:t>istruzione </a:t>
            </a:r>
            <a:r>
              <a:rPr lang="it-IT" b="1" dirty="0"/>
              <a:t>e formazione </a:t>
            </a:r>
          </a:p>
        </p:txBody>
      </p:sp>
    </p:spTree>
    <p:extLst>
      <p:ext uri="{BB962C8B-B14F-4D97-AF65-F5344CB8AC3E}">
        <p14:creationId xmlns:p14="http://schemas.microsoft.com/office/powerpoint/2010/main" val="96870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2697163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 startAt="2"/>
            </a:pPr>
            <a:r>
              <a:rPr lang="it-IT" sz="3200" dirty="0" smtClean="0"/>
              <a:t>Introduzione </a:t>
            </a:r>
            <a:r>
              <a:rPr lang="it-IT" sz="3200" dirty="0"/>
              <a:t>di un sistema unitario e coordinato che comprenda sia la </a:t>
            </a:r>
            <a:r>
              <a:rPr lang="it-IT" sz="3200" b="1" dirty="0"/>
              <a:t>formazione iniziale </a:t>
            </a:r>
            <a:r>
              <a:rPr lang="it-IT" sz="3200" dirty="0"/>
              <a:t>dei docenti sia le </a:t>
            </a:r>
            <a:r>
              <a:rPr lang="it-IT" sz="3200" b="1" dirty="0"/>
              <a:t>procedure per l’accesso </a:t>
            </a:r>
            <a:r>
              <a:rPr lang="it-IT" sz="3200" dirty="0"/>
              <a:t>alla </a:t>
            </a:r>
            <a:r>
              <a:rPr lang="it-IT" sz="3200" dirty="0" smtClean="0"/>
              <a:t>professione (U</a:t>
            </a:r>
            <a:r>
              <a:rPr lang="it-IT" dirty="0" smtClean="0"/>
              <a:t>ni</a:t>
            </a:r>
            <a:r>
              <a:rPr lang="it-IT" sz="3200" dirty="0" smtClean="0"/>
              <a:t>versità-Istituzioni scolastiche)</a:t>
            </a:r>
          </a:p>
        </p:txBody>
      </p:sp>
    </p:spTree>
    <p:extLst>
      <p:ext uri="{BB962C8B-B14F-4D97-AF65-F5344CB8AC3E}">
        <p14:creationId xmlns:p14="http://schemas.microsoft.com/office/powerpoint/2010/main" val="74645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2697163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 startAt="3"/>
            </a:pPr>
            <a:r>
              <a:rPr lang="it-IT" dirty="0"/>
              <a:t>A</a:t>
            </a:r>
            <a:r>
              <a:rPr lang="it-IT" dirty="0" smtClean="0"/>
              <a:t>vvio </a:t>
            </a:r>
            <a:r>
              <a:rPr lang="it-IT" dirty="0"/>
              <a:t>di un sistema regolare di </a:t>
            </a:r>
            <a:r>
              <a:rPr lang="it-IT" b="1" dirty="0"/>
              <a:t>concorsi</a:t>
            </a:r>
            <a:r>
              <a:rPr lang="it-IT" dirty="0"/>
              <a:t> nazionali per l’assunzione, con contratto retribuito a </a:t>
            </a:r>
            <a:r>
              <a:rPr lang="it-IT" b="1" dirty="0"/>
              <a:t>tempo determinato </a:t>
            </a:r>
            <a:r>
              <a:rPr lang="it-IT" dirty="0"/>
              <a:t>di </a:t>
            </a:r>
            <a:r>
              <a:rPr lang="it-IT" b="1" dirty="0"/>
              <a:t>durata triennale di tirocinio</a:t>
            </a:r>
            <a:r>
              <a:rPr lang="it-IT" dirty="0"/>
              <a:t>, di </a:t>
            </a:r>
            <a:r>
              <a:rPr lang="it-IT" b="1" dirty="0"/>
              <a:t>docenti nella scuola secondaria </a:t>
            </a:r>
            <a:r>
              <a:rPr lang="it-IT" b="1" dirty="0" smtClean="0"/>
              <a:t>statale</a:t>
            </a:r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1385788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72408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Accesso </a:t>
            </a:r>
            <a:r>
              <a:rPr lang="it-IT" dirty="0"/>
              <a:t>al concorso </a:t>
            </a:r>
            <a:r>
              <a:rPr lang="it-IT" dirty="0" smtClean="0"/>
              <a:t>riservato </a:t>
            </a:r>
            <a:r>
              <a:rPr lang="it-IT" dirty="0"/>
              <a:t>a coloro che sono in possesso di un diploma di laurea magistrale </a:t>
            </a:r>
            <a:r>
              <a:rPr lang="it-IT" sz="2600" dirty="0" smtClean="0"/>
              <a:t>o </a:t>
            </a:r>
            <a:r>
              <a:rPr lang="it-IT" sz="2600" dirty="0"/>
              <a:t>di un diploma accademico di secondo livello per le discipline artistiche e musicali, coerente con la classe disciplinare di </a:t>
            </a:r>
            <a:r>
              <a:rPr lang="it-IT" sz="2600" dirty="0" smtClean="0"/>
              <a:t>concorso</a:t>
            </a:r>
          </a:p>
          <a:p>
            <a:pPr marL="361950" indent="0" algn="just">
              <a:buNone/>
            </a:pPr>
            <a:r>
              <a:rPr lang="it-IT" dirty="0"/>
              <a:t>Vincitori assegnati a un’istituzione scolastica o a una rete tra istituzioni scolastiche</a:t>
            </a:r>
          </a:p>
          <a:p>
            <a:pPr marL="0" lvl="0" indent="0" algn="just">
              <a:buNone/>
            </a:pPr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4048114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00400"/>
          </a:xfrm>
        </p:spPr>
        <p:txBody>
          <a:bodyPr>
            <a:normAutofit/>
          </a:bodyPr>
          <a:lstStyle/>
          <a:p>
            <a:pPr lvl="0" algn="just"/>
            <a:r>
              <a:rPr lang="it-IT" dirty="0"/>
              <a:t>R</a:t>
            </a:r>
            <a:r>
              <a:rPr lang="it-IT" dirty="0" smtClean="0"/>
              <a:t>equisiti </a:t>
            </a:r>
            <a:r>
              <a:rPr lang="it-IT" dirty="0"/>
              <a:t>per l’accesso </a:t>
            </a:r>
            <a:r>
              <a:rPr lang="it-IT" dirty="0" smtClean="0"/>
              <a:t>concorso nazionale</a:t>
            </a:r>
          </a:p>
          <a:p>
            <a:pPr marL="0" lvl="0" indent="0" algn="just">
              <a:buNone/>
            </a:pPr>
            <a:r>
              <a:rPr lang="it-IT" sz="3000" dirty="0" smtClean="0"/>
              <a:t>anche </a:t>
            </a:r>
            <a:r>
              <a:rPr lang="it-IT" sz="3000" dirty="0"/>
              <a:t>in base </a:t>
            </a:r>
            <a:r>
              <a:rPr lang="it-IT" sz="3000" dirty="0" smtClean="0"/>
              <a:t>ai crediti </a:t>
            </a:r>
            <a:r>
              <a:rPr lang="it-IT" sz="3000" dirty="0"/>
              <a:t>formativi </a:t>
            </a:r>
            <a:r>
              <a:rPr lang="it-IT" sz="3000" dirty="0" smtClean="0"/>
              <a:t>universitari nelle </a:t>
            </a:r>
            <a:r>
              <a:rPr lang="it-IT" sz="3000" dirty="0"/>
              <a:t>discipline </a:t>
            </a:r>
            <a:r>
              <a:rPr lang="it-IT" sz="3000" dirty="0" err="1"/>
              <a:t>antropo</a:t>
            </a:r>
            <a:r>
              <a:rPr lang="it-IT" sz="3000" dirty="0"/>
              <a:t>-psico-pedagogiche e in quelle concernenti le metodologie e le tecnologie didattiche</a:t>
            </a:r>
            <a:r>
              <a:rPr lang="it-IT" sz="3500" dirty="0"/>
              <a:t>, </a:t>
            </a:r>
            <a:endParaRPr lang="it-IT" sz="3500" dirty="0" smtClean="0"/>
          </a:p>
          <a:p>
            <a:pPr marL="0" lvl="0" indent="0" algn="just">
              <a:buNone/>
            </a:pPr>
            <a:r>
              <a:rPr lang="it-IT" sz="2600" dirty="0" smtClean="0"/>
              <a:t>limite </a:t>
            </a:r>
            <a:r>
              <a:rPr lang="it-IT" sz="2600" dirty="0"/>
              <a:t>minimo di </a:t>
            </a:r>
            <a:r>
              <a:rPr lang="it-IT" sz="2600" dirty="0" smtClean="0"/>
              <a:t>24 crediti </a:t>
            </a:r>
            <a:r>
              <a:rPr lang="it-IT" sz="2600" dirty="0"/>
              <a:t>conseguibili sia come crediti curricolari che come crediti aggiuntivi</a:t>
            </a:r>
            <a:endParaRPr lang="it-IT" sz="2600" dirty="0" smtClean="0"/>
          </a:p>
        </p:txBody>
      </p:sp>
    </p:spTree>
    <p:extLst>
      <p:ext uri="{BB962C8B-B14F-4D97-AF65-F5344CB8AC3E}">
        <p14:creationId xmlns:p14="http://schemas.microsoft.com/office/powerpoint/2010/main" val="3182116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44416"/>
          </a:xfrm>
        </p:spPr>
        <p:txBody>
          <a:bodyPr>
            <a:normAutofit fontScale="92500" lnSpcReduction="10000"/>
          </a:bodyPr>
          <a:lstStyle/>
          <a:p>
            <a:pPr marL="514350" lvl="0" indent="-514350" algn="just">
              <a:buFont typeface="+mj-lt"/>
              <a:buAutoNum type="arabicPeriod" startAt="4"/>
            </a:pPr>
            <a:r>
              <a:rPr lang="it-IT" dirty="0" smtClean="0"/>
              <a:t>Completamento della formazione</a:t>
            </a:r>
            <a:r>
              <a:rPr lang="it-IT" sz="3500" dirty="0" smtClean="0"/>
              <a:t> </a:t>
            </a:r>
          </a:p>
          <a:p>
            <a:pPr marL="0" lvl="0" indent="0" algn="just">
              <a:buNone/>
            </a:pPr>
            <a:r>
              <a:rPr lang="it-IT" sz="3000" dirty="0"/>
              <a:t>conseguimento, nel </a:t>
            </a:r>
            <a:r>
              <a:rPr lang="it-IT" sz="3000" b="1" dirty="0" smtClean="0"/>
              <a:t>primo </a:t>
            </a:r>
            <a:r>
              <a:rPr lang="it-IT" sz="3000" b="1" dirty="0"/>
              <a:t>anno di contratto</a:t>
            </a:r>
            <a:r>
              <a:rPr lang="it-IT" sz="3000" dirty="0"/>
              <a:t>, di un diploma di specializzazione per l’insegnamento </a:t>
            </a:r>
            <a:r>
              <a:rPr lang="it-IT" sz="3000" dirty="0" smtClean="0"/>
              <a:t>secondario </a:t>
            </a:r>
            <a:r>
              <a:rPr lang="it-IT" sz="2600" dirty="0" smtClean="0"/>
              <a:t>al </a:t>
            </a:r>
            <a:r>
              <a:rPr lang="it-IT" sz="2600" dirty="0"/>
              <a:t>termine di un corso annuale </a:t>
            </a:r>
            <a:r>
              <a:rPr lang="it-IT" sz="2600" dirty="0" smtClean="0"/>
              <a:t>istituito in  </a:t>
            </a:r>
            <a:r>
              <a:rPr lang="it-IT" sz="2600" dirty="0"/>
              <a:t>convenzione con istituzioni scolastiche o loro reti, dalle </a:t>
            </a:r>
            <a:r>
              <a:rPr lang="it-IT" sz="2600" dirty="0" smtClean="0"/>
              <a:t>università, </a:t>
            </a:r>
          </a:p>
          <a:p>
            <a:pPr marL="0" lvl="0" indent="0" algn="just">
              <a:buNone/>
            </a:pPr>
            <a:r>
              <a:rPr lang="it-IT" sz="2600" b="1" dirty="0" smtClean="0"/>
              <a:t>completa</a:t>
            </a:r>
            <a:r>
              <a:rPr lang="it-IT" sz="2600" dirty="0" smtClean="0"/>
              <a:t> </a:t>
            </a:r>
            <a:r>
              <a:rPr lang="it-IT" sz="2600" dirty="0"/>
              <a:t>la </a:t>
            </a:r>
            <a:r>
              <a:rPr lang="it-IT" sz="2600" b="1" dirty="0"/>
              <a:t>preparazione</a:t>
            </a:r>
            <a:r>
              <a:rPr lang="it-IT" sz="2600" dirty="0"/>
              <a:t> </a:t>
            </a:r>
            <a:r>
              <a:rPr lang="it-IT" sz="2600" dirty="0" smtClean="0"/>
              <a:t>nel </a:t>
            </a:r>
            <a:r>
              <a:rPr lang="it-IT" sz="2600" dirty="0"/>
              <a:t>campo della </a:t>
            </a:r>
            <a:r>
              <a:rPr lang="it-IT" sz="2600" b="1" dirty="0"/>
              <a:t>didattica delle discipline </a:t>
            </a:r>
            <a:r>
              <a:rPr lang="it-IT" sz="2600" dirty="0"/>
              <a:t>afferenti alla classe concorsuale di appartenenza, della </a:t>
            </a:r>
            <a:r>
              <a:rPr lang="it-IT" sz="2600" b="1" dirty="0"/>
              <a:t>pedagogia</a:t>
            </a:r>
            <a:r>
              <a:rPr lang="it-IT" sz="2600" dirty="0"/>
              <a:t>, della </a:t>
            </a:r>
            <a:r>
              <a:rPr lang="it-IT" sz="2600" b="1" dirty="0"/>
              <a:t>psicologia</a:t>
            </a:r>
            <a:r>
              <a:rPr lang="it-IT" sz="2600" dirty="0"/>
              <a:t> e della </a:t>
            </a:r>
            <a:r>
              <a:rPr lang="it-IT" sz="2600" b="1" dirty="0"/>
              <a:t>normativa scolastica</a:t>
            </a:r>
            <a:endParaRPr lang="it-IT" sz="2600" b="1" dirty="0" smtClean="0"/>
          </a:p>
        </p:txBody>
      </p:sp>
    </p:spTree>
    <p:extLst>
      <p:ext uri="{BB962C8B-B14F-4D97-AF65-F5344CB8AC3E}">
        <p14:creationId xmlns:p14="http://schemas.microsoft.com/office/powerpoint/2010/main" val="145316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384376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3200" dirty="0"/>
              <a:t>D</a:t>
            </a:r>
            <a:r>
              <a:rPr lang="it-IT" sz="3200" dirty="0" smtClean="0"/>
              <a:t>eterminazione </a:t>
            </a:r>
            <a:r>
              <a:rPr lang="it-IT" sz="3200" dirty="0"/>
              <a:t>degli standard nazionali per la valutazione finalizzata al conseguimento del diploma di specializzazione, nonché del periodo di </a:t>
            </a:r>
            <a:r>
              <a:rPr lang="it-IT" sz="3200" dirty="0" smtClean="0"/>
              <a:t>apprendistato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468463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744416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Per i vincitori del concorso, nei </a:t>
            </a:r>
            <a:r>
              <a:rPr lang="it-IT" sz="3200" dirty="0"/>
              <a:t>due anni successivi al conseguimento del diploma, </a:t>
            </a:r>
            <a:r>
              <a:rPr lang="it-IT" sz="3200" dirty="0" smtClean="0"/>
              <a:t>tirocini </a:t>
            </a:r>
            <a:r>
              <a:rPr lang="it-IT" sz="3200" dirty="0"/>
              <a:t>formativi </a:t>
            </a:r>
            <a:r>
              <a:rPr lang="it-IT" sz="3200" dirty="0" smtClean="0"/>
              <a:t>e </a:t>
            </a:r>
            <a:r>
              <a:rPr lang="it-IT" sz="3200" dirty="0"/>
              <a:t>graduale assunzione della funzione docente</a:t>
            </a:r>
            <a:r>
              <a:rPr lang="it-IT" dirty="0"/>
              <a:t>, </a:t>
            </a:r>
            <a:r>
              <a:rPr lang="it-IT" sz="2400" dirty="0"/>
              <a:t>anche in sostituzione di docenti assenti, presso l’istituzione scolastica o presso la rete tra istituzioni scolastiche di assegnazione</a:t>
            </a:r>
          </a:p>
        </p:txBody>
      </p:sp>
    </p:spTree>
    <p:extLst>
      <p:ext uri="{BB962C8B-B14F-4D97-AF65-F5344CB8AC3E}">
        <p14:creationId xmlns:p14="http://schemas.microsoft.com/office/powerpoint/2010/main" val="3207894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Obiettivi formativi prioritari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it-IT" dirty="0" smtClean="0"/>
              <a:t>…</a:t>
            </a:r>
            <a:endParaRPr lang="it-IT" sz="3100" dirty="0" smtClean="0"/>
          </a:p>
          <a:p>
            <a:pPr lvl="1"/>
            <a:r>
              <a:rPr lang="it-IT" sz="3400" dirty="0" smtClean="0"/>
              <a:t>potenziamento </a:t>
            </a:r>
            <a:r>
              <a:rPr lang="it-IT" sz="3400" dirty="0"/>
              <a:t>delle </a:t>
            </a:r>
            <a:r>
              <a:rPr lang="it-IT" sz="3400" b="1" dirty="0"/>
              <a:t>competenze matematico-logiche e scientifiche</a:t>
            </a:r>
            <a:r>
              <a:rPr lang="it-IT" sz="3400" dirty="0"/>
              <a:t>;</a:t>
            </a:r>
          </a:p>
          <a:p>
            <a:pPr lvl="1"/>
            <a:r>
              <a:rPr lang="it-IT" sz="3400" dirty="0"/>
              <a:t>sviluppo delle </a:t>
            </a:r>
            <a:r>
              <a:rPr lang="it-IT" sz="3400" b="1" dirty="0"/>
              <a:t>competenze digitali</a:t>
            </a:r>
            <a:r>
              <a:rPr lang="it-IT" sz="3400" dirty="0"/>
              <a:t> degli studenti, con particolare riguardo al </a:t>
            </a:r>
            <a:r>
              <a:rPr lang="it-IT" sz="3400" b="1" dirty="0"/>
              <a:t>pensiero </a:t>
            </a:r>
            <a:r>
              <a:rPr lang="it-IT" sz="3400" b="1" dirty="0" smtClean="0"/>
              <a:t>computazionale</a:t>
            </a:r>
            <a:r>
              <a:rPr lang="it-IT" sz="2600" dirty="0"/>
              <a:t>, </a:t>
            </a:r>
            <a:r>
              <a:rPr lang="it-IT" sz="2600" i="1" dirty="0"/>
              <a:t>all’utilizzo critico e consapevole dei social network e dei media nonché alla produzione e ai legami con il mondo del lavoro</a:t>
            </a:r>
            <a:r>
              <a:rPr lang="it-IT" sz="3400" dirty="0"/>
              <a:t>;</a:t>
            </a:r>
          </a:p>
          <a:p>
            <a:pPr lvl="1"/>
            <a:r>
              <a:rPr lang="it-IT" sz="3400" dirty="0"/>
              <a:t>potenziamento delle </a:t>
            </a:r>
            <a:r>
              <a:rPr lang="it-IT" sz="3400" b="1" dirty="0"/>
              <a:t>metodologie</a:t>
            </a:r>
            <a:r>
              <a:rPr lang="it-IT" sz="3400" dirty="0"/>
              <a:t> </a:t>
            </a:r>
            <a:r>
              <a:rPr lang="it-IT" sz="3400" b="1" dirty="0"/>
              <a:t>laboratoriali</a:t>
            </a:r>
            <a:r>
              <a:rPr lang="it-IT" sz="3400" dirty="0"/>
              <a:t> e delle attività di </a:t>
            </a:r>
            <a:r>
              <a:rPr lang="it-IT" sz="3400" dirty="0" smtClean="0"/>
              <a:t>laboratorio</a:t>
            </a:r>
            <a:endParaRPr lang="it-IT" sz="3400" dirty="0"/>
          </a:p>
        </p:txBody>
      </p:sp>
    </p:spTree>
    <p:extLst>
      <p:ext uri="{BB962C8B-B14F-4D97-AF65-F5344CB8AC3E}">
        <p14:creationId xmlns:p14="http://schemas.microsoft.com/office/powerpoint/2010/main" val="50016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84376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Possibilità</a:t>
            </a:r>
            <a:r>
              <a:rPr lang="it-IT" sz="3200" dirty="0"/>
              <a:t>, per coloro che non hanno partecipato o non sono risultati vincitori nei concorsi </a:t>
            </a:r>
            <a:r>
              <a:rPr lang="it-IT" sz="3200" dirty="0" smtClean="0"/>
              <a:t>nazionali, </a:t>
            </a:r>
            <a:r>
              <a:rPr lang="it-IT" sz="3200" dirty="0"/>
              <a:t>di iscriversi a proprie spese ai percorsi di specializzazione per l’insegnamento </a:t>
            </a:r>
            <a:r>
              <a:rPr lang="it-IT" sz="3200" dirty="0" smtClean="0"/>
              <a:t>secondario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91381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384376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3200" dirty="0"/>
              <a:t>P</a:t>
            </a:r>
            <a:r>
              <a:rPr lang="it-IT" sz="3200" dirty="0" smtClean="0"/>
              <a:t>revisione </a:t>
            </a:r>
            <a:r>
              <a:rPr lang="it-IT" sz="3200" dirty="0"/>
              <a:t>che </a:t>
            </a:r>
            <a:r>
              <a:rPr lang="it-IT" sz="3200" dirty="0" smtClean="0"/>
              <a:t>divenga </a:t>
            </a:r>
            <a:r>
              <a:rPr lang="it-IT" sz="3200" dirty="0"/>
              <a:t>gradualmente l’unico per accedere all’insegnamento nella scuola secondaria statale, anche per l’effettuazione delle </a:t>
            </a:r>
            <a:r>
              <a:rPr lang="it-IT" sz="3200" dirty="0" smtClean="0"/>
              <a:t>supplenze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463534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384376"/>
          </a:xfrm>
        </p:spPr>
        <p:txBody>
          <a:bodyPr>
            <a:norm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Introduzione </a:t>
            </a:r>
            <a:r>
              <a:rPr lang="it-IT" sz="3200" dirty="0"/>
              <a:t>di una disciplina transitoria </a:t>
            </a:r>
            <a:endParaRPr lang="it-IT" sz="3200" dirty="0" smtClean="0"/>
          </a:p>
          <a:p>
            <a:pPr marL="0" lvl="1" indent="0">
              <a:buNone/>
            </a:pPr>
            <a:r>
              <a:rPr lang="it-IT" sz="3200" dirty="0" smtClean="0"/>
              <a:t>per i percorsi </a:t>
            </a:r>
            <a:r>
              <a:rPr lang="it-IT" sz="3200" dirty="0"/>
              <a:t>formativi e abilitanti e al reclutamento dei docenti </a:t>
            </a:r>
            <a:r>
              <a:rPr lang="it-IT" sz="2400" dirty="0"/>
              <a:t>nonché in merito alla valutazione della competenza e della professionalità per coloro che hanno conseguito l’abilitazione prima della data di entrata in vigore del decreto legislativo di </a:t>
            </a:r>
            <a:r>
              <a:rPr lang="it-IT" sz="2400" dirty="0" smtClean="0"/>
              <a:t>delega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68840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96344"/>
          </a:xfrm>
        </p:spPr>
        <p:txBody>
          <a:bodyPr>
            <a:normAutofit lnSpcReduction="10000"/>
          </a:bodyPr>
          <a:lstStyle/>
          <a:p>
            <a:pPr marL="514350" lvl="0" indent="-514350" algn="just">
              <a:buFont typeface="+mj-lt"/>
              <a:buAutoNum type="arabicPeriod" startAt="5"/>
            </a:pPr>
            <a:r>
              <a:rPr lang="it-IT" dirty="0"/>
              <a:t>R</a:t>
            </a:r>
            <a:r>
              <a:rPr lang="it-IT" dirty="0" smtClean="0"/>
              <a:t>iordino </a:t>
            </a:r>
            <a:r>
              <a:rPr lang="it-IT" dirty="0"/>
              <a:t>delle classi disciplinari di afferenza dei docenti e delle classi di laurea </a:t>
            </a:r>
            <a:r>
              <a:rPr lang="it-IT" dirty="0" smtClean="0"/>
              <a:t>magistrale</a:t>
            </a:r>
          </a:p>
          <a:p>
            <a:pPr marL="536575" lvl="0" indent="0" algn="just">
              <a:buNone/>
            </a:pPr>
            <a:r>
              <a:rPr lang="it-IT" sz="2600" dirty="0" smtClean="0"/>
              <a:t>norme </a:t>
            </a:r>
            <a:r>
              <a:rPr lang="it-IT" sz="2600" dirty="0"/>
              <a:t>di attribuzione degli insegnamenti nell’ambito della classe disciplinare di afferenza secondo princìpi di semplificazione e di flessibilità, fermo restando l’accertamento della competenza nelle discipline insegnate</a:t>
            </a:r>
            <a:endParaRPr lang="it-IT" sz="2600" dirty="0" smtClean="0"/>
          </a:p>
        </p:txBody>
      </p:sp>
    </p:spTree>
    <p:extLst>
      <p:ext uri="{BB962C8B-B14F-4D97-AF65-F5344CB8AC3E}">
        <p14:creationId xmlns:p14="http://schemas.microsoft.com/office/powerpoint/2010/main" val="3588819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Le classi previste dal regolamento</a:t>
            </a:r>
            <a:br>
              <a:rPr lang="it-IT" sz="3200" b="1" dirty="0" smtClean="0"/>
            </a:br>
            <a:r>
              <a:rPr lang="it-IT" sz="3200" b="1" dirty="0" smtClean="0"/>
              <a:t>per i laureati in matematica</a:t>
            </a:r>
            <a:endParaRPr lang="it-IT" sz="3200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655360"/>
              </p:ext>
            </p:extLst>
          </p:nvPr>
        </p:nvGraphicFramePr>
        <p:xfrm>
          <a:off x="755576" y="3234288"/>
          <a:ext cx="7643192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99727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</a:rPr>
                        <a:t>A–26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</a:rPr>
                        <a:t>ex 47/A</a:t>
                      </a:r>
                      <a:endParaRPr lang="it-IT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</a:rPr>
                        <a:t>Matematica</a:t>
                      </a:r>
                      <a:endParaRPr lang="it-IT" sz="2800" dirty="0">
                        <a:effectLst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A–27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 49/A</a:t>
                      </a: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Matematica e </a:t>
                      </a: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Fisica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582411"/>
              </p:ext>
            </p:extLst>
          </p:nvPr>
        </p:nvGraphicFramePr>
        <p:xfrm>
          <a:off x="755576" y="4951824"/>
          <a:ext cx="76431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997272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A-20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 38/A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Fisica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827584" y="1988840"/>
            <a:ext cx="7561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/>
              <a:t>DPR in firma, non ancora pubblicato in GU Approvato nel </a:t>
            </a:r>
            <a:r>
              <a:rPr lang="it-IT" sz="3200" dirty="0" err="1" smtClean="0"/>
              <a:t>CdM</a:t>
            </a:r>
            <a:r>
              <a:rPr lang="it-IT" sz="3200" dirty="0" smtClean="0"/>
              <a:t> 20/01/2016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427161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9382003"/>
              </p:ext>
            </p:extLst>
          </p:nvPr>
        </p:nvGraphicFramePr>
        <p:xfrm>
          <a:off x="755576" y="2071504"/>
          <a:ext cx="76431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997272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A–28</a:t>
                      </a: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 59/A</a:t>
                      </a: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Matematica e </a:t>
                      </a: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scienze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16083"/>
              </p:ext>
            </p:extLst>
          </p:nvPr>
        </p:nvGraphicFramePr>
        <p:xfrm>
          <a:off x="755576" y="3295640"/>
          <a:ext cx="76431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997272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A–47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 48/A</a:t>
                      </a: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Scienze matematiche </a:t>
                      </a: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applicate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129752"/>
              </p:ext>
            </p:extLst>
          </p:nvPr>
        </p:nvGraphicFramePr>
        <p:xfrm>
          <a:off x="745232" y="4447768"/>
          <a:ext cx="76431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997272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A–41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 42/A</a:t>
                      </a: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Scienze e tecnologie </a:t>
                      </a: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informatiche</a:t>
                      </a: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>
          <a:xfrm>
            <a:off x="6096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b="1" dirty="0" smtClean="0"/>
              <a:t>Le classi previste dal regolamento</a:t>
            </a:r>
            <a:br>
              <a:rPr lang="it-IT" sz="3200" b="1" dirty="0" smtClean="0"/>
            </a:br>
            <a:r>
              <a:rPr lang="it-IT" sz="3200" b="1" dirty="0" smtClean="0"/>
              <a:t>per i laureati in matematica</a:t>
            </a:r>
            <a:endParaRPr lang="it-IT" sz="3200" b="1" dirty="0"/>
          </a:p>
        </p:txBody>
      </p:sp>
      <p:sp>
        <p:nvSpPr>
          <p:cNvPr id="11" name="Fumetto 3 10">
            <a:hlinkClick r:id="rId2" action="ppaction://hlinkfile"/>
          </p:cNvPr>
          <p:cNvSpPr/>
          <p:nvPr/>
        </p:nvSpPr>
        <p:spPr>
          <a:xfrm>
            <a:off x="8100392" y="6165304"/>
            <a:ext cx="576064" cy="3966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96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2736304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2800" i="1" dirty="0"/>
              <a:t>R</a:t>
            </a:r>
            <a:r>
              <a:rPr lang="it-IT" sz="2800" i="1" dirty="0" smtClean="0"/>
              <a:t>iordino</a:t>
            </a:r>
            <a:r>
              <a:rPr lang="it-IT" sz="2800" i="1" dirty="0"/>
              <a:t>, adeguamento e semplificazione del sistema di formazione iniziale e di accesso nei ruoli di docente nella scuola secondaria, </a:t>
            </a:r>
            <a:r>
              <a:rPr lang="it-IT" sz="2800" i="1" dirty="0" smtClean="0"/>
              <a:t>funzionale </a:t>
            </a:r>
            <a:r>
              <a:rPr lang="it-IT" sz="2800" i="1" dirty="0"/>
              <a:t>alla valorizzazione sociale e culturale della professione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09634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it-IT" b="1" dirty="0"/>
              <a:t>P</a:t>
            </a:r>
            <a:r>
              <a:rPr lang="it-IT" b="1" dirty="0" smtClean="0"/>
              <a:t>revisione</a:t>
            </a:r>
            <a:r>
              <a:rPr lang="it-IT" dirty="0" smtClean="0"/>
              <a:t> </a:t>
            </a:r>
            <a:r>
              <a:rPr lang="it-IT" dirty="0"/>
              <a:t>dell’istituzione di </a:t>
            </a:r>
            <a:r>
              <a:rPr lang="it-IT" b="1" dirty="0"/>
              <a:t>percorsi di formazione in servizio</a:t>
            </a:r>
            <a:r>
              <a:rPr lang="it-IT" dirty="0"/>
              <a:t>, che integrino le competenze disciplinari e pedagogiche dei docenti</a:t>
            </a:r>
            <a:r>
              <a:rPr lang="it-IT" sz="2600" dirty="0"/>
              <a:t>, </a:t>
            </a:r>
            <a:endParaRPr lang="it-IT" sz="2600" dirty="0" smtClean="0"/>
          </a:p>
          <a:p>
            <a:pPr marL="0" lvl="0" indent="0" algn="just">
              <a:buNone/>
            </a:pPr>
            <a:r>
              <a:rPr lang="it-IT" sz="2600" dirty="0" smtClean="0"/>
              <a:t>consentendo</a:t>
            </a:r>
            <a:r>
              <a:rPr lang="it-IT" sz="2600" dirty="0"/>
              <a:t>, secondo princìpi di flessibilità e di valorizzazione, l’attribuzione di insegnamenti anche in classi disciplinari affini</a:t>
            </a:r>
            <a:endParaRPr lang="it-IT" sz="2600" dirty="0" smtClean="0"/>
          </a:p>
        </p:txBody>
      </p:sp>
    </p:spTree>
    <p:extLst>
      <p:ext uri="{BB962C8B-B14F-4D97-AF65-F5344CB8AC3E}">
        <p14:creationId xmlns:p14="http://schemas.microsoft.com/office/powerpoint/2010/main" val="728196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3100" i="1" dirty="0"/>
              <a:t>A</a:t>
            </a:r>
            <a:r>
              <a:rPr lang="it-IT" sz="3100" i="1" dirty="0" smtClean="0"/>
              <a:t>deguamento </a:t>
            </a:r>
            <a:r>
              <a:rPr lang="it-IT" sz="3100" i="1" dirty="0"/>
              <a:t>della normativa in materia di valutazione e certificazione delle competenze degli studenti, nonché degli esami di Stato, anche in raccordo con la normativa vigente in materia di certificazione delle competenze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514350" lvl="1" indent="-514350" algn="just">
              <a:buFont typeface="+mj-lt"/>
              <a:buAutoNum type="arabicPeriod"/>
            </a:pPr>
            <a:r>
              <a:rPr lang="it-IT" dirty="0" smtClean="0"/>
              <a:t>Revisione </a:t>
            </a:r>
            <a:r>
              <a:rPr lang="it-IT" dirty="0"/>
              <a:t>delle modalità di </a:t>
            </a:r>
            <a:r>
              <a:rPr lang="it-IT" b="1" dirty="0"/>
              <a:t>valutazione</a:t>
            </a:r>
            <a:r>
              <a:rPr lang="it-IT" dirty="0"/>
              <a:t> e </a:t>
            </a:r>
            <a:r>
              <a:rPr lang="it-IT" b="1" dirty="0"/>
              <a:t>certificazione</a:t>
            </a:r>
            <a:r>
              <a:rPr lang="it-IT" dirty="0"/>
              <a:t> delle </a:t>
            </a:r>
            <a:r>
              <a:rPr lang="it-IT" b="1" dirty="0"/>
              <a:t>competenze</a:t>
            </a:r>
            <a:r>
              <a:rPr lang="it-IT" dirty="0"/>
              <a:t> degli studenti del </a:t>
            </a:r>
            <a:r>
              <a:rPr lang="it-IT" b="1" dirty="0"/>
              <a:t>primo ciclo </a:t>
            </a:r>
            <a:r>
              <a:rPr lang="it-IT" dirty="0"/>
              <a:t>di </a:t>
            </a:r>
            <a:r>
              <a:rPr lang="it-IT" dirty="0" smtClean="0"/>
              <a:t>istruzione</a:t>
            </a:r>
          </a:p>
          <a:p>
            <a:pPr marL="0" lvl="1" indent="11113" algn="just">
              <a:buNone/>
            </a:pPr>
            <a:r>
              <a:rPr lang="it-IT" sz="2400" dirty="0" smtClean="0"/>
              <a:t>mettendo </a:t>
            </a:r>
            <a:r>
              <a:rPr lang="it-IT" sz="2400" dirty="0"/>
              <a:t>in rilievo la funzione formativa e di orientamento della valutazione, e delle </a:t>
            </a:r>
            <a:r>
              <a:rPr lang="it-IT" sz="2400" b="1" dirty="0"/>
              <a:t>modalità di svolgimento dell’esame di Stato</a:t>
            </a:r>
            <a:r>
              <a:rPr lang="it-IT" sz="2400" dirty="0"/>
              <a:t> conclusivo del primo </a:t>
            </a:r>
            <a:r>
              <a:rPr lang="it-IT" sz="2400" dirty="0" smtClean="0"/>
              <a:t>ciclo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29694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/>
              <a:t>Delega governo</a:t>
            </a:r>
            <a:br>
              <a:rPr lang="it-IT" sz="3200" b="1" dirty="0" smtClean="0"/>
            </a:br>
            <a:r>
              <a:rPr lang="it-IT" sz="3100" i="1" dirty="0"/>
              <a:t>A</a:t>
            </a:r>
            <a:r>
              <a:rPr lang="it-IT" sz="3100" i="1" dirty="0" smtClean="0"/>
              <a:t>deguamento </a:t>
            </a:r>
            <a:r>
              <a:rPr lang="it-IT" sz="3100" i="1" dirty="0"/>
              <a:t>della normativa in materia di valutazione e certificazione delle competenze degli studenti, nonché degli esami di Stato, anche in raccordo con la normativa vigente in materia di certificazione delle competenze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it-IT" sz="2800" dirty="0" smtClean="0"/>
              <a:t>Revisione </a:t>
            </a:r>
            <a:r>
              <a:rPr lang="it-IT" sz="2800" dirty="0"/>
              <a:t>delle </a:t>
            </a:r>
            <a:r>
              <a:rPr lang="it-IT" sz="2800" b="1" dirty="0"/>
              <a:t>modalità di svolgimento </a:t>
            </a:r>
            <a:r>
              <a:rPr lang="it-IT" sz="2800" dirty="0"/>
              <a:t>degli </a:t>
            </a:r>
            <a:r>
              <a:rPr lang="it-IT" sz="2800" b="1" dirty="0"/>
              <a:t>esami di Stato</a:t>
            </a:r>
            <a:r>
              <a:rPr lang="it-IT" sz="2800" dirty="0"/>
              <a:t> relativi ai percorsi di studio della scuola </a:t>
            </a:r>
            <a:r>
              <a:rPr lang="it-IT" sz="2800" b="1" dirty="0"/>
              <a:t>secondaria di secondo grado </a:t>
            </a:r>
            <a:endParaRPr lang="it-IT" sz="2800" b="1" dirty="0" smtClean="0"/>
          </a:p>
          <a:p>
            <a:pPr marL="0" indent="0" algn="just">
              <a:buNone/>
            </a:pPr>
            <a:r>
              <a:rPr lang="it-IT" sz="2400" dirty="0" smtClean="0"/>
              <a:t>in </a:t>
            </a:r>
            <a:r>
              <a:rPr lang="it-IT" sz="2400" dirty="0"/>
              <a:t>coerenza con quanto previsto dai regolamenti di cui ai decreti del Presidente della Repubblica 15 marzo 2010, </a:t>
            </a:r>
            <a:r>
              <a:rPr lang="it-IT" sz="2400" dirty="0" err="1"/>
              <a:t>nn</a:t>
            </a:r>
            <a:r>
              <a:rPr lang="it-IT" sz="2400" dirty="0"/>
              <a:t>. 87, 88 e 89</a:t>
            </a:r>
          </a:p>
        </p:txBody>
      </p:sp>
    </p:spTree>
    <p:extLst>
      <p:ext uri="{BB962C8B-B14F-4D97-AF65-F5344CB8AC3E}">
        <p14:creationId xmlns:p14="http://schemas.microsoft.com/office/powerpoint/2010/main" val="121915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Organizzazione del concorso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9596931"/>
              </p:ext>
            </p:extLst>
          </p:nvPr>
        </p:nvGraphicFramePr>
        <p:xfrm>
          <a:off x="755576" y="2210192"/>
          <a:ext cx="7643192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997272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A–28</a:t>
                      </a: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Matematica e </a:t>
                      </a: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scienze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222228"/>
              </p:ext>
            </p:extLst>
          </p:nvPr>
        </p:nvGraphicFramePr>
        <p:xfrm>
          <a:off x="755576" y="5239856"/>
          <a:ext cx="7643192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997272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A–47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Scienze matematiche </a:t>
                      </a: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applicate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746448" y="3007608"/>
            <a:ext cx="7642800" cy="584775"/>
          </a:xfrm>
          <a:prstGeom prst="rect">
            <a:avLst/>
          </a:prstGeom>
          <a:gradFill>
            <a:gsLst>
              <a:gs pos="43000">
                <a:schemeClr val="accent1"/>
              </a:gs>
              <a:gs pos="10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/>
          <a:scene3d>
            <a:camera prst="orthographicFront"/>
            <a:lightRig rig="threePt" dir="t">
              <a:rot lat="0" lon="0" rev="1200000"/>
            </a:lightRig>
          </a:scene3d>
          <a:sp3d contourW="12700" prstMaterial="dkEdge">
            <a:bevelB prst="relaxedInset"/>
            <a:contourClr>
              <a:schemeClr val="accent1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lt1"/>
                </a:solidFill>
              </a:rPr>
              <a:t>AMBITO</a:t>
            </a:r>
            <a:r>
              <a:rPr lang="it-IT" sz="3200" b="1" dirty="0" smtClean="0"/>
              <a:t> </a:t>
            </a:r>
            <a:r>
              <a:rPr lang="it-IT" sz="2800" b="1" dirty="0">
                <a:solidFill>
                  <a:schemeClr val="lt1"/>
                </a:solidFill>
              </a:rPr>
              <a:t>DISCIPLINARE</a:t>
            </a:r>
            <a:r>
              <a:rPr lang="it-IT" sz="3200" b="1" dirty="0" smtClean="0"/>
              <a:t> </a:t>
            </a:r>
            <a:r>
              <a:rPr lang="it-IT" sz="2800" b="1" dirty="0">
                <a:solidFill>
                  <a:schemeClr val="lt1"/>
                </a:solidFill>
              </a:rPr>
              <a:t>N. </a:t>
            </a:r>
            <a:r>
              <a:rPr lang="it-IT" sz="2800" b="1" dirty="0" smtClean="0">
                <a:solidFill>
                  <a:schemeClr val="lt1"/>
                </a:solidFill>
              </a:rPr>
              <a:t>7 </a:t>
            </a:r>
            <a:endParaRPr lang="it-IT" sz="2800" b="1" dirty="0">
              <a:solidFill>
                <a:schemeClr val="lt1"/>
              </a:solidFill>
            </a:endParaRPr>
          </a:p>
        </p:txBody>
      </p:sp>
      <p:graphicFrame>
        <p:nvGraphicFramePr>
          <p:cNvPr id="8" name="Segnaposto contenu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120232"/>
              </p:ext>
            </p:extLst>
          </p:nvPr>
        </p:nvGraphicFramePr>
        <p:xfrm>
          <a:off x="755576" y="4087728"/>
          <a:ext cx="76431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99727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</a:rPr>
                        <a:t>A–26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</a:rPr>
                        <a:t>Matematica</a:t>
                      </a:r>
                      <a:endParaRPr lang="it-IT" sz="2800" dirty="0">
                        <a:effectLst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A–27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Matematica e </a:t>
                      </a: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Fisica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6602081"/>
              </p:ext>
            </p:extLst>
          </p:nvPr>
        </p:nvGraphicFramePr>
        <p:xfrm>
          <a:off x="755576" y="3655680"/>
          <a:ext cx="7643192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997272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it-IT" sz="2800" dirty="0" smtClean="0">
                          <a:effectLst/>
                        </a:rPr>
                        <a:t>–</a:t>
                      </a: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Fisica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0" name="Fumetto 3 9">
            <a:hlinkClick r:id="rId2" action="ppaction://hlinkfile"/>
          </p:cNvPr>
          <p:cNvSpPr/>
          <p:nvPr/>
        </p:nvSpPr>
        <p:spPr>
          <a:xfrm>
            <a:off x="8100392" y="6165304"/>
            <a:ext cx="576064" cy="3966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90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Tempi e contenuti del piano triennale dell’offerta formativa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Predisposto entro il mese di ottobre (</a:t>
            </a:r>
            <a:r>
              <a:rPr lang="it-IT" sz="2800" dirty="0" smtClean="0"/>
              <a:t>spostato al 15 gennaio 2016 per gli </a:t>
            </a:r>
            <a:r>
              <a:rPr lang="it-IT" sz="2800" dirty="0" err="1" smtClean="0"/>
              <a:t>aa.ss</a:t>
            </a:r>
            <a:r>
              <a:rPr lang="it-IT" sz="2800" dirty="0" smtClean="0"/>
              <a:t>. 2016/17, 2017/18 e 2018/2019</a:t>
            </a:r>
            <a:r>
              <a:rPr lang="it-IT" dirty="0" smtClean="0"/>
              <a:t>)</a:t>
            </a:r>
          </a:p>
          <a:p>
            <a:pPr marL="457200" lvl="1" indent="0">
              <a:buNone/>
            </a:pPr>
            <a:r>
              <a:rPr lang="it-IT" dirty="0" smtClean="0"/>
              <a:t>(</a:t>
            </a:r>
            <a:r>
              <a:rPr lang="it-IT" i="1" dirty="0" smtClean="0"/>
              <a:t>contiene anche la programmazione delle attività formative rivolte al personale docente</a:t>
            </a:r>
            <a:r>
              <a:rPr lang="it-IT" dirty="0" smtClean="0"/>
              <a:t>)</a:t>
            </a:r>
            <a:endParaRPr lang="it-IT" i="1" dirty="0" smtClean="0"/>
          </a:p>
          <a:p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3331577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Concorso, indicazioni  e linee guida</a:t>
            </a: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421942"/>
              </p:ext>
            </p:extLst>
          </p:nvPr>
        </p:nvGraphicFramePr>
        <p:xfrm>
          <a:off x="755576" y="2276872"/>
          <a:ext cx="7643192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997272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A–47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Scienze matematiche </a:t>
                      </a:r>
                      <a:r>
                        <a:rPr lang="it-IT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applicate</a:t>
                      </a:r>
                      <a:endParaRPr lang="it-IT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Segnaposto contenu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3276149"/>
              </p:ext>
            </p:extLst>
          </p:nvPr>
        </p:nvGraphicFramePr>
        <p:xfrm>
          <a:off x="755576" y="3218304"/>
          <a:ext cx="7643192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5997272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</a:rPr>
                        <a:t>A–26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t-IT" sz="2800" dirty="0" smtClean="0">
                          <a:effectLst/>
                        </a:rPr>
                        <a:t>Matematica</a:t>
                      </a:r>
                      <a:endParaRPr lang="it-IT" sz="2800" dirty="0">
                        <a:effectLst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55576" y="4365104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LICEO SCIENTIFICO - opzione delle scienze applicate - </a:t>
            </a:r>
            <a:r>
              <a:rPr lang="it-IT" dirty="0" smtClean="0"/>
              <a:t>Matematica </a:t>
            </a:r>
          </a:p>
          <a:p>
            <a:r>
              <a:rPr lang="it-IT" b="1" dirty="0" smtClean="0"/>
              <a:t>ISTITUTO </a:t>
            </a:r>
            <a:r>
              <a:rPr lang="it-IT" b="1" dirty="0"/>
              <a:t>TECNICO, settore ECONOMICO - </a:t>
            </a:r>
            <a:r>
              <a:rPr lang="it-IT" dirty="0" smtClean="0"/>
              <a:t>Matematica</a:t>
            </a:r>
            <a:endParaRPr lang="it-IT" dirty="0"/>
          </a:p>
          <a:p>
            <a:r>
              <a:rPr lang="it-IT" b="1" dirty="0"/>
              <a:t>ISTITUTO PROFESSIONALE, settori SERVIZI, INDUSTRIA E ARTIGIANATO - </a:t>
            </a:r>
            <a:r>
              <a:rPr lang="it-IT" dirty="0"/>
              <a:t>Matematica</a:t>
            </a:r>
          </a:p>
        </p:txBody>
      </p:sp>
      <p:sp>
        <p:nvSpPr>
          <p:cNvPr id="11" name="Connettore 10">
            <a:hlinkClick r:id="rId2" action="ppaction://hlinkfile"/>
          </p:cNvPr>
          <p:cNvSpPr/>
          <p:nvPr/>
        </p:nvSpPr>
        <p:spPr>
          <a:xfrm>
            <a:off x="8460432" y="234888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onnettore 11">
            <a:hlinkClick r:id="rId3" action="ppaction://hlinkfile"/>
          </p:cNvPr>
          <p:cNvSpPr/>
          <p:nvPr/>
        </p:nvSpPr>
        <p:spPr>
          <a:xfrm>
            <a:off x="8460432" y="3284984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onnettore 12">
            <a:hlinkClick r:id="rId4" action="ppaction://hlinkfile"/>
          </p:cNvPr>
          <p:cNvSpPr>
            <a:spLocks noChangeAspect="1"/>
          </p:cNvSpPr>
          <p:nvPr/>
        </p:nvSpPr>
        <p:spPr>
          <a:xfrm>
            <a:off x="6072738" y="4778795"/>
            <a:ext cx="116653" cy="1166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onnettore 13">
            <a:hlinkClick r:id="rId5" action="ppaction://hlinkfile"/>
          </p:cNvPr>
          <p:cNvSpPr>
            <a:spLocks noChangeAspect="1"/>
          </p:cNvSpPr>
          <p:nvPr/>
        </p:nvSpPr>
        <p:spPr>
          <a:xfrm>
            <a:off x="2123728" y="5327040"/>
            <a:ext cx="129614" cy="1296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onnettore 14">
            <a:hlinkClick r:id="rId6" action="ppaction://hlinkfile"/>
          </p:cNvPr>
          <p:cNvSpPr>
            <a:spLocks noChangeAspect="1"/>
          </p:cNvSpPr>
          <p:nvPr/>
        </p:nvSpPr>
        <p:spPr>
          <a:xfrm>
            <a:off x="7092280" y="4505501"/>
            <a:ext cx="116653" cy="11665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5653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Tempi e contenuti del piano triennale dell’offerta formativa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Orientamenti per l’elaborazione del PTOF (nota DPIT n. 2805-11/12/2015) 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 smtClean="0"/>
              <a:t>Identità delle istituzioni scolastiche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Coerenza con l’autovalutazione/miglioramento</a:t>
            </a:r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Riferimenti a pareri e proposte degli </a:t>
            </a:r>
            <a:r>
              <a:rPr lang="it-IT" dirty="0" err="1"/>
              <a:t>stakeholders</a:t>
            </a:r>
            <a:endParaRPr lang="it-IT" dirty="0"/>
          </a:p>
          <a:p>
            <a:pPr marL="971550" lvl="1" indent="-514350">
              <a:buFont typeface="+mj-lt"/>
              <a:buAutoNum type="alphaLcPeriod"/>
            </a:pPr>
            <a:r>
              <a:rPr lang="it-IT" dirty="0"/>
              <a:t>Flessibilità didattica e organizzativa</a:t>
            </a:r>
          </a:p>
        </p:txBody>
      </p:sp>
      <p:sp>
        <p:nvSpPr>
          <p:cNvPr id="4" name="Connettore 3">
            <a:hlinkClick r:id="rId3" action="ppaction://hlinkfile"/>
          </p:cNvPr>
          <p:cNvSpPr/>
          <p:nvPr/>
        </p:nvSpPr>
        <p:spPr>
          <a:xfrm>
            <a:off x="6516216" y="2251740"/>
            <a:ext cx="216024" cy="2160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372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Tempi e contenuti del piano triennale dell’offerta formativa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Orientamenti (nota DPIT n. 2805-11/122015</a:t>
            </a:r>
            <a:r>
              <a:rPr lang="it-IT" sz="2800" dirty="0"/>
              <a:t>)</a:t>
            </a:r>
            <a:endParaRPr lang="it-IT" dirty="0" smtClean="0"/>
          </a:p>
          <a:p>
            <a:pPr marL="971550" lvl="1" indent="-514350">
              <a:buFont typeface="+mj-lt"/>
              <a:buAutoNum type="alphaLcPeriod" startAt="5"/>
            </a:pPr>
            <a:r>
              <a:rPr lang="it-IT" dirty="0"/>
              <a:t>Centralità dello studente e del curricolo di scuola</a:t>
            </a:r>
          </a:p>
          <a:p>
            <a:pPr marL="971550" lvl="1" indent="-514350">
              <a:buFont typeface="+mj-lt"/>
              <a:buAutoNum type="alphaLcPeriod" startAt="5"/>
            </a:pPr>
            <a:r>
              <a:rPr lang="it-IT" dirty="0"/>
              <a:t>Organico dell’autonomia </a:t>
            </a:r>
          </a:p>
          <a:p>
            <a:pPr marL="971550" lvl="1" indent="-514350">
              <a:buFont typeface="+mj-lt"/>
              <a:buAutoNum type="alphaLcPeriod" startAt="5"/>
            </a:pPr>
            <a:r>
              <a:rPr lang="it-IT" dirty="0"/>
              <a:t>Attrezzature e infrastrutture</a:t>
            </a:r>
          </a:p>
          <a:p>
            <a:pPr marL="971550" lvl="1" indent="-514350">
              <a:buFont typeface="+mj-lt"/>
              <a:buAutoNum type="alphaLcPeriod" startAt="5"/>
            </a:pPr>
            <a:r>
              <a:rPr lang="it-IT" dirty="0"/>
              <a:t>Reti di scuole e collaborazioni esterne</a:t>
            </a:r>
          </a:p>
          <a:p>
            <a:pPr marL="971550" lvl="1" indent="-514350">
              <a:buFont typeface="+mj-lt"/>
              <a:buAutoNum type="alphaLcPeriod" startAt="5"/>
            </a:pPr>
            <a:r>
              <a:rPr lang="it-IT" dirty="0"/>
              <a:t>Piano di formazione del personale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44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Reti di scuole e finalità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Accordi di rete </a:t>
            </a:r>
            <a:r>
              <a:rPr lang="it-IT" sz="2800" b="1" dirty="0" smtClean="0"/>
              <a:t>promossi da USR</a:t>
            </a:r>
            <a:endParaRPr lang="it-IT" b="1" dirty="0" smtClean="0"/>
          </a:p>
          <a:p>
            <a:pPr lvl="1"/>
            <a:r>
              <a:rPr lang="it-IT" sz="3200" dirty="0" smtClean="0"/>
              <a:t>Reti costituite entro il 30 giugno 2016</a:t>
            </a:r>
          </a:p>
          <a:p>
            <a:pPr lvl="2"/>
            <a:r>
              <a:rPr lang="it-IT" sz="3200" dirty="0" smtClean="0"/>
              <a:t>…</a:t>
            </a:r>
          </a:p>
          <a:p>
            <a:pPr lvl="2"/>
            <a:r>
              <a:rPr lang="it-IT" sz="3200" dirty="0" smtClean="0"/>
              <a:t>Individuano i piani di formazione del personale scolastico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9447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>
                <a:latin typeface="+mn-lt"/>
              </a:rPr>
              <a:t>Valorizzazione del merito </a:t>
            </a:r>
            <a:br>
              <a:rPr lang="it-IT" sz="3200" b="1" dirty="0" smtClean="0">
                <a:latin typeface="+mn-lt"/>
              </a:rPr>
            </a:br>
            <a:r>
              <a:rPr lang="it-IT" sz="3200" b="1" dirty="0" smtClean="0">
                <a:latin typeface="+mn-lt"/>
              </a:rPr>
              <a:t>del personale docente</a:t>
            </a:r>
            <a:endParaRPr lang="it-IT" sz="32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t-IT" dirty="0" smtClean="0"/>
              <a:t>Istituito </a:t>
            </a:r>
            <a:r>
              <a:rPr lang="it-IT" dirty="0"/>
              <a:t>presso il </a:t>
            </a:r>
            <a:r>
              <a:rPr lang="it-IT" dirty="0" smtClean="0"/>
              <a:t>MIUR </a:t>
            </a:r>
            <a:r>
              <a:rPr lang="it-IT" b="1" dirty="0"/>
              <a:t>apposito fondo</a:t>
            </a:r>
            <a:r>
              <a:rPr lang="it-IT" dirty="0"/>
              <a:t>, con lo stanziamento di euro </a:t>
            </a:r>
            <a:r>
              <a:rPr lang="it-IT" b="1" dirty="0"/>
              <a:t>200 milioni annui </a:t>
            </a:r>
            <a:r>
              <a:rPr lang="it-IT" dirty="0"/>
              <a:t>a decorrere dall’anno </a:t>
            </a:r>
            <a:r>
              <a:rPr lang="it-IT" dirty="0" smtClean="0"/>
              <a:t>2016</a:t>
            </a:r>
          </a:p>
          <a:p>
            <a:pPr lvl="1"/>
            <a:r>
              <a:rPr lang="it-IT" dirty="0"/>
              <a:t>Il </a:t>
            </a:r>
            <a:r>
              <a:rPr lang="it-IT" b="1" dirty="0"/>
              <a:t>dirigente</a:t>
            </a:r>
            <a:r>
              <a:rPr lang="it-IT" dirty="0"/>
              <a:t> </a:t>
            </a:r>
            <a:r>
              <a:rPr lang="it-IT" b="1" dirty="0"/>
              <a:t>scolastico</a:t>
            </a:r>
            <a:r>
              <a:rPr lang="it-IT" dirty="0"/>
              <a:t>, sulla base dei criteri individuati dal </a:t>
            </a:r>
            <a:r>
              <a:rPr lang="it-IT" b="1" dirty="0"/>
              <a:t>comitato per la valutazione dei </a:t>
            </a:r>
            <a:r>
              <a:rPr lang="it-IT" b="1" dirty="0" smtClean="0"/>
              <a:t>docenti, </a:t>
            </a:r>
            <a:r>
              <a:rPr lang="it-IT" dirty="0"/>
              <a:t>assegna annualmente al personale docente una somma del </a:t>
            </a:r>
            <a:r>
              <a:rPr lang="it-IT" dirty="0" smtClean="0"/>
              <a:t>fondo sulla </a:t>
            </a:r>
            <a:r>
              <a:rPr lang="it-IT" dirty="0"/>
              <a:t>base di motivata valutazione</a:t>
            </a:r>
          </a:p>
        </p:txBody>
      </p:sp>
    </p:spTree>
    <p:extLst>
      <p:ext uri="{BB962C8B-B14F-4D97-AF65-F5344CB8AC3E}">
        <p14:creationId xmlns:p14="http://schemas.microsoft.com/office/powerpoint/2010/main" val="340339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2048</Words>
  <Application>Microsoft Macintosh PowerPoint</Application>
  <PresentationFormat>Presentazione su schermo (4:3)</PresentationFormat>
  <Paragraphs>238</Paragraphs>
  <Slides>50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50</vt:i4>
      </vt:variant>
    </vt:vector>
  </HeadingPairs>
  <TitlesOfParts>
    <vt:vector size="51" baseType="lpstr">
      <vt:lpstr>Tema di Office</vt:lpstr>
      <vt:lpstr>Formazione dei docenti  (iniziale e in servizio) e  Legge 107/2015</vt:lpstr>
      <vt:lpstr>Organizzazione e finalità della riforma del sistema nazionale di istruzione e formazione</vt:lpstr>
      <vt:lpstr>Organizzazione scolastica Programmazione triennale dell’offerta formativa</vt:lpstr>
      <vt:lpstr>Obiettivi formativi prioritari</vt:lpstr>
      <vt:lpstr>Tempi e contenuti del piano triennale dell’offerta formativa</vt:lpstr>
      <vt:lpstr>Tempi e contenuti del piano triennale dell’offerta formativa</vt:lpstr>
      <vt:lpstr>Tempi e contenuti del piano triennale dell’offerta formativa</vt:lpstr>
      <vt:lpstr>Reti di scuole e finalità</vt:lpstr>
      <vt:lpstr>Valorizzazione del merito  del personale docente</vt:lpstr>
      <vt:lpstr>Comitato per la valutazione dei docenti</vt:lpstr>
      <vt:lpstr>Comitato per la valutazione dei docenti </vt:lpstr>
      <vt:lpstr>Comitato per la valutazione dei docenti </vt:lpstr>
      <vt:lpstr>Comitato per la valutazione dei docenti </vt:lpstr>
      <vt:lpstr>Linee guida per la valutazione</vt:lpstr>
      <vt:lpstr>Formazione e aggiornamento in servizio dei docenti</vt:lpstr>
      <vt:lpstr>Libera iniziativa del docente</vt:lpstr>
      <vt:lpstr>Libera iniziativa del docente</vt:lpstr>
      <vt:lpstr>Libera iniziativa del docente</vt:lpstr>
      <vt:lpstr>Libera iniziativa del docente</vt:lpstr>
      <vt:lpstr>Libera iniziativa del docente</vt:lpstr>
      <vt:lpstr>Formazione in servizio dei docenti</vt:lpstr>
      <vt:lpstr>Formazione in servizio dei docenti</vt:lpstr>
      <vt:lpstr>Piano nazionale di formazione</vt:lpstr>
      <vt:lpstr>Piano nazionale di formazione</vt:lpstr>
      <vt:lpstr>Piano nazionale di formazione</vt:lpstr>
      <vt:lpstr>Piano nazionale di formazione</vt:lpstr>
      <vt:lpstr>Piano nazionale di formazione</vt:lpstr>
      <vt:lpstr>Piano nazionale di formazione</vt:lpstr>
      <vt:lpstr>Presentazione di PowerPoint</vt:lpstr>
      <vt:lpstr>Procedure di assunzioni del personale docente Concorso pubblico</vt:lpstr>
      <vt:lpstr>Procedure di assunzioni del personale docente Concorso pubblico</vt:lpstr>
      <vt:lpstr>Delega governo entro diciotto mesi  Riordino, adeguamento e semplificazione del sistema di formazione iniziale e di accesso nei ruoli di docente nella scuola secondaria, funzionale alla valorizzazione sociale e culturale della professione</vt:lpstr>
      <vt:lpstr>Delega governo Riordino, adeguamento e semplificazione del sistema di formazione iniziale e di accesso nei ruoli di docente nella scuola secondaria, funzionale alla valorizzazione sociale e culturale della professione</vt:lpstr>
      <vt:lpstr>Delega governo Riordino, adeguamento e semplificazione del sistema di formazione iniziale e di accesso nei ruoli di docente nella scuola secondaria, funzionale alla valorizzazione sociale e culturale della professione</vt:lpstr>
      <vt:lpstr>Delega governo Riordino, adeguamento e semplificazione del sistema di formazione iniziale e di accesso nei ruoli di docente nella scuola secondaria, funzionale alla valorizzazione sociale e culturale della professione</vt:lpstr>
      <vt:lpstr>Delega governo Riordino, adeguamento e semplificazione del sistema di formazione iniziale e di accesso nei ruoli di docente nella scuola secondaria, funzionale alla valorizzazione sociale e culturale della professione</vt:lpstr>
      <vt:lpstr>Delega governo Riordino, adeguamento e semplificazione del sistema di formazione iniziale e di accesso nei ruoli di docente nella scuola secondaria, funzionale alla valorizzazione sociale e culturale della professione</vt:lpstr>
      <vt:lpstr>Delega governo Riordino, adeguamento e semplificazione del sistema di formazione iniziale e di accesso nei ruoli di docente nella scuola secondaria, funzionale alla valorizzazione sociale e culturale della professione</vt:lpstr>
      <vt:lpstr>Delega governo Riordino, adeguamento e semplificazione del sistema di formazione iniziale e di accesso nei ruoli di docente nella scuola secondaria, funzionale alla valorizzazione sociale e culturale della professione</vt:lpstr>
      <vt:lpstr>Delega governo Riordino, adeguamento e semplificazione del sistema di formazione iniziale e di accesso nei ruoli di docente nella scuola secondaria, funzionale alla valorizzazione sociale e culturale della professione</vt:lpstr>
      <vt:lpstr>Delega governo Riordino, adeguamento e semplificazione del sistema di formazione iniziale e di accesso nei ruoli di docente nella scuola secondaria, funzionale alla valorizzazione sociale e culturale della professione</vt:lpstr>
      <vt:lpstr>Delega governo Riordino, adeguamento e semplificazione del sistema di formazione iniziale e di accesso nei ruoli di docente nella scuola secondaria, funzionale alla valorizzazione sociale e culturale della professione</vt:lpstr>
      <vt:lpstr>Delega governo Riordino, adeguamento e semplificazione del sistema di formazione iniziale e di accesso nei ruoli di docente nella scuola secondaria, funzionale alla valorizzazione sociale e culturale della professione</vt:lpstr>
      <vt:lpstr>Le classi previste dal regolamento per i laureati in matematica</vt:lpstr>
      <vt:lpstr>Presentazione di PowerPoint</vt:lpstr>
      <vt:lpstr>Delega governo Riordino, adeguamento e semplificazione del sistema di formazione iniziale e di accesso nei ruoli di docente nella scuola secondaria, funzionale alla valorizzazione sociale e culturale della professione</vt:lpstr>
      <vt:lpstr>Delega governo Adeguamento della normativa in materia di valutazione e certificazione delle competenze degli studenti, nonché degli esami di Stato, anche in raccordo con la normativa vigente in materia di certificazione delle competenze</vt:lpstr>
      <vt:lpstr>Delega governo Adeguamento della normativa in materia di valutazione e certificazione delle competenze degli studenti, nonché degli esami di Stato, anche in raccordo con la normativa vigente in materia di certificazione delle competenze</vt:lpstr>
      <vt:lpstr>Organizzazione del concorso</vt:lpstr>
      <vt:lpstr>Concorso, indicazioni  e linee guida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Formazione in servizio</dc:title>
  <dc:creator>Administrator</dc:creator>
  <cp:lastModifiedBy>乩歫椠䱡畳椀㸲㻸ꔿ㌋䬮ꍰ䞮誀圇짗꾬钒붤鏊꣊㥊揤鞁</cp:lastModifiedBy>
  <cp:revision>69</cp:revision>
  <cp:lastPrinted>2016-02-01T11:32:23Z</cp:lastPrinted>
  <dcterms:created xsi:type="dcterms:W3CDTF">2015-09-10T12:51:25Z</dcterms:created>
  <dcterms:modified xsi:type="dcterms:W3CDTF">2016-02-03T12:50:35Z</dcterms:modified>
</cp:coreProperties>
</file>